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7" r:id="rId2"/>
    <p:sldId id="284" r:id="rId3"/>
    <p:sldId id="283" r:id="rId4"/>
    <p:sldId id="319" r:id="rId5"/>
    <p:sldId id="282" r:id="rId6"/>
    <p:sldId id="316" r:id="rId7"/>
    <p:sldId id="324" r:id="rId8"/>
    <p:sldId id="321" r:id="rId9"/>
    <p:sldId id="322" r:id="rId10"/>
    <p:sldId id="323" r:id="rId11"/>
    <p:sldId id="326" r:id="rId12"/>
    <p:sldId id="320" r:id="rId13"/>
    <p:sldId id="317" r:id="rId14"/>
    <p:sldId id="299" r:id="rId15"/>
    <p:sldId id="258" r:id="rId16"/>
    <p:sldId id="259" r:id="rId17"/>
    <p:sldId id="260" r:id="rId18"/>
    <p:sldId id="261" r:id="rId19"/>
    <p:sldId id="278" r:id="rId20"/>
    <p:sldId id="318" r:id="rId21"/>
    <p:sldId id="285" r:id="rId22"/>
    <p:sldId id="28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8" autoAdjust="0"/>
    <p:restoredTop sz="78482" autoAdjust="0"/>
  </p:normalViewPr>
  <p:slideViewPr>
    <p:cSldViewPr>
      <p:cViewPr>
        <p:scale>
          <a:sx n="100" d="100"/>
          <a:sy n="100" d="100"/>
        </p:scale>
        <p:origin x="-2394" y="-28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9C8ADB-78BE-402A-B18A-4BD050AB48FC}" type="datetimeFigureOut">
              <a:rPr lang="en-US" smtClean="0"/>
              <a:pPr/>
              <a:t>4/26/2012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43B299-10F9-4425-B239-A5CF7164B14A}" type="slidenum">
              <a:rPr lang="en-US" smtClean="0"/>
              <a:pPr/>
              <a:t>‹#›</a:t>
            </a:fld>
            <a:endParaRPr lang="en-US"/>
          </a:p>
        </p:txBody>
      </p:sp>
    </p:spTree>
    <p:extLst>
      <p:ext uri="{BB962C8B-B14F-4D97-AF65-F5344CB8AC3E}">
        <p14:creationId xmlns:p14="http://schemas.microsoft.com/office/powerpoint/2010/main" val="282167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2535171A-6869-4B94-854B-5FAB47C91605}" type="slidenum">
              <a:rPr lang="en-US" smtClean="0"/>
              <a:pPr>
                <a:defRPr/>
              </a:pPr>
              <a:t>11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BC1D64B-3B71-4F57-9084-7324EFF39C61}" type="slidenum">
              <a:rPr lang="en-US" sz="1200">
                <a:solidFill>
                  <a:srgbClr val="000000"/>
                </a:solidFill>
                <a:latin typeface="Arial" pitchFamily="34" charset="0"/>
              </a:rPr>
              <a:pPr algn="r"/>
              <a:t>14</a:t>
            </a:fld>
            <a:endParaRPr lang="en-US" sz="1200">
              <a:solidFill>
                <a:srgbClr val="000000"/>
              </a:solidFill>
              <a:latin typeface="Arial" pitchFamily="34" charset="0"/>
            </a:endParaRPr>
          </a:p>
        </p:txBody>
      </p:sp>
      <p:sp>
        <p:nvSpPr>
          <p:cNvPr id="66563" name="Rectangle 2"/>
          <p:cNvSpPr>
            <a:spLocks noGrp="1" noRot="1" noChangeAspect="1" noChangeArrowheads="1" noTextEdit="1"/>
          </p:cNvSpPr>
          <p:nvPr>
            <p:ph type="sldImg"/>
          </p:nvPr>
        </p:nvSpPr>
        <p:spPr>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998238-0E16-4124-95F6-C33A58A77076}" type="datetimeFigureOut">
              <a:rPr lang="en-US" smtClean="0"/>
              <a:pPr/>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998238-0E16-4124-95F6-C33A58A77076}" type="datetimeFigureOut">
              <a:rPr lang="en-US" smtClean="0"/>
              <a:pPr/>
              <a:t>4/26/2012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998238-0E16-4124-95F6-C33A58A77076}" type="datetimeFigureOut">
              <a:rPr lang="en-US" smtClean="0"/>
              <a:pPr/>
              <a:t>4/26/2012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998238-0E16-4124-95F6-C33A58A77076}" type="datetimeFigureOut">
              <a:rPr lang="en-US" smtClean="0"/>
              <a:pPr/>
              <a:t>4/26/2012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98238-0E16-4124-95F6-C33A58A77076}" type="datetimeFigureOut">
              <a:rPr lang="en-US" smtClean="0"/>
              <a:pPr/>
              <a:t>4/26/2012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998238-0E16-4124-95F6-C33A58A77076}" type="datetimeFigureOut">
              <a:rPr lang="en-US" smtClean="0"/>
              <a:pPr/>
              <a:t>4/26/2012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998238-0E16-4124-95F6-C33A58A77076}" type="datetimeFigureOut">
              <a:rPr lang="en-US" smtClean="0"/>
              <a:pPr/>
              <a:t>4/26/2012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98238-0E16-4124-95F6-C33A58A77076}" type="datetimeFigureOut">
              <a:rPr lang="en-US" smtClean="0"/>
              <a:pPr/>
              <a:t>4/26/2012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1F1E7-1E04-495D-AE4B-7BAF3691C8C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his.cuahsi.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his.cuahsi.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824285" y="1295400"/>
            <a:ext cx="7481515" cy="4267200"/>
          </a:xfrm>
        </p:spPr>
        <p:txBody>
          <a:bodyPr>
            <a:normAutofit/>
          </a:bodyPr>
          <a:lstStyle/>
          <a:p>
            <a:pPr eaLnBrk="1" hangingPunct="1">
              <a:lnSpc>
                <a:spcPct val="80000"/>
              </a:lnSpc>
            </a:pPr>
            <a:r>
              <a:rPr lang="en-US" dirty="0" smtClean="0"/>
              <a:t>Introduction to </a:t>
            </a:r>
            <a:r>
              <a:rPr lang="en-US" dirty="0" err="1" smtClean="0"/>
              <a:t>HydroServer</a:t>
            </a:r>
            <a:r>
              <a:rPr lang="en-US" dirty="0" smtClean="0"/>
              <a:t> and the Observations Data Model (ODM)</a:t>
            </a:r>
            <a:br>
              <a:rPr lang="en-US" dirty="0" smtClean="0"/>
            </a:br>
            <a:r>
              <a:rPr lang="en-US" dirty="0" smtClean="0"/>
              <a:t/>
            </a:r>
            <a:br>
              <a:rPr lang="en-US" dirty="0" smtClean="0"/>
            </a:br>
            <a:r>
              <a:rPr lang="en-US" dirty="0" smtClean="0"/>
              <a:t> </a:t>
            </a:r>
          </a:p>
        </p:txBody>
      </p:sp>
      <p:pic>
        <p:nvPicPr>
          <p:cNvPr id="32778" name="Picture 11" descr="nsf4c"/>
          <p:cNvPicPr>
            <a:picLocks noChangeAspect="1" noChangeArrowheads="1"/>
          </p:cNvPicPr>
          <p:nvPr/>
        </p:nvPicPr>
        <p:blipFill>
          <a:blip r:embed="rId2" cstate="print"/>
          <a:srcRect/>
          <a:stretch>
            <a:fillRect/>
          </a:stretch>
        </p:blipFill>
        <p:spPr bwMode="auto">
          <a:xfrm>
            <a:off x="7924800" y="5715000"/>
            <a:ext cx="995362" cy="966787"/>
          </a:xfrm>
          <a:prstGeom prst="rect">
            <a:avLst/>
          </a:prstGeom>
          <a:noFill/>
          <a:ln w="9525">
            <a:noFill/>
            <a:miter lim="800000"/>
            <a:headEnd/>
            <a:tailEnd/>
          </a:ln>
        </p:spPr>
      </p:pic>
      <p:sp>
        <p:nvSpPr>
          <p:cNvPr id="32779" name="Text Box 12"/>
          <p:cNvSpPr txBox="1">
            <a:spLocks noChangeArrowheads="1"/>
          </p:cNvSpPr>
          <p:nvPr/>
        </p:nvSpPr>
        <p:spPr bwMode="auto">
          <a:xfrm>
            <a:off x="6410325" y="5943600"/>
            <a:ext cx="1666875" cy="641350"/>
          </a:xfrm>
          <a:prstGeom prst="rect">
            <a:avLst/>
          </a:prstGeom>
          <a:noFill/>
          <a:ln w="9525" algn="ctr">
            <a:noFill/>
            <a:miter lim="800000"/>
            <a:headEnd/>
            <a:tailEnd/>
          </a:ln>
        </p:spPr>
        <p:txBody>
          <a:bodyPr>
            <a:spAutoFit/>
          </a:bodyPr>
          <a:lstStyle/>
          <a:p>
            <a:pPr defTabSz="4389438"/>
            <a:r>
              <a:rPr lang="en-US" dirty="0"/>
              <a:t>Support</a:t>
            </a:r>
          </a:p>
          <a:p>
            <a:pPr defTabSz="4389438"/>
            <a:r>
              <a:rPr lang="en-US" dirty="0"/>
              <a:t>EAR 0622374</a:t>
            </a:r>
          </a:p>
        </p:txBody>
      </p:sp>
      <p:grpSp>
        <p:nvGrpSpPr>
          <p:cNvPr id="3" name="Group 11"/>
          <p:cNvGrpSpPr>
            <a:grpSpLocks/>
          </p:cNvGrpSpPr>
          <p:nvPr/>
        </p:nvGrpSpPr>
        <p:grpSpPr bwMode="auto">
          <a:xfrm>
            <a:off x="152400" y="152400"/>
            <a:ext cx="3465513" cy="1300162"/>
            <a:chOff x="228600" y="5232772"/>
            <a:chExt cx="3733800" cy="1400590"/>
          </a:xfrm>
        </p:grpSpPr>
        <p:pic>
          <p:nvPicPr>
            <p:cNvPr id="32775" name="Picture 4" descr="cuahsi_logo_4"/>
            <p:cNvPicPr>
              <a:picLocks noChangeAspect="1" noChangeArrowheads="1"/>
            </p:cNvPicPr>
            <p:nvPr/>
          </p:nvPicPr>
          <p:blipFill>
            <a:blip r:embed="rId3" cstate="print"/>
            <a:srcRect r="69569"/>
            <a:stretch>
              <a:fillRect/>
            </a:stretch>
          </p:blipFill>
          <p:spPr bwMode="auto">
            <a:xfrm>
              <a:off x="228600" y="5232772"/>
              <a:ext cx="1447800" cy="1400590"/>
            </a:xfrm>
            <a:prstGeom prst="rect">
              <a:avLst/>
            </a:prstGeom>
            <a:noFill/>
            <a:ln w="9525">
              <a:noFill/>
              <a:miter lim="800000"/>
              <a:headEnd/>
              <a:tailEnd/>
            </a:ln>
          </p:spPr>
        </p:pic>
        <p:sp>
          <p:nvSpPr>
            <p:cNvPr id="32776" name="Rectangle 9"/>
            <p:cNvSpPr>
              <a:spLocks noChangeArrowheads="1"/>
            </p:cNvSpPr>
            <p:nvPr/>
          </p:nvSpPr>
          <p:spPr bwMode="auto">
            <a:xfrm>
              <a:off x="1600200" y="5257800"/>
              <a:ext cx="2362200" cy="1326325"/>
            </a:xfrm>
            <a:prstGeom prst="rect">
              <a:avLst/>
            </a:prstGeom>
            <a:noFill/>
            <a:ln w="9525">
              <a:noFill/>
              <a:miter lim="800000"/>
              <a:headEnd/>
              <a:tailEnd/>
            </a:ln>
          </p:spPr>
          <p:txBody>
            <a:bodyPr>
              <a:spAutoFit/>
            </a:bodyPr>
            <a:lstStyle/>
            <a:p>
              <a:pPr>
                <a:lnSpc>
                  <a:spcPct val="90000"/>
                </a:lnSpc>
              </a:pPr>
              <a:r>
                <a:rPr lang="en-US" sz="2800"/>
                <a:t>CUAHSI</a:t>
              </a:r>
            </a:p>
            <a:p>
              <a:pPr>
                <a:lnSpc>
                  <a:spcPct val="80000"/>
                </a:lnSpc>
              </a:pPr>
              <a:r>
                <a:rPr lang="en-US" sz="5400"/>
                <a:t>HIS</a:t>
              </a:r>
            </a:p>
            <a:p>
              <a:pPr>
                <a:lnSpc>
                  <a:spcPct val="40000"/>
                </a:lnSpc>
              </a:pPr>
              <a:r>
                <a:rPr lang="en-US" sz="1400" i="1"/>
                <a:t>Sharing hydrologic data</a:t>
              </a:r>
            </a:p>
          </p:txBody>
        </p:sp>
      </p:grpSp>
      <p:sp>
        <p:nvSpPr>
          <p:cNvPr id="50181" name="Subtitle 10"/>
          <p:cNvSpPr>
            <a:spLocks noGrp="1"/>
          </p:cNvSpPr>
          <p:nvPr>
            <p:ph type="subTitle" idx="1"/>
          </p:nvPr>
        </p:nvSpPr>
        <p:spPr>
          <a:xfrm>
            <a:off x="914400" y="1371600"/>
            <a:ext cx="2133600" cy="304800"/>
          </a:xfrm>
        </p:spPr>
        <p:txBody>
          <a:bodyPr>
            <a:normAutofit fontScale="47500" lnSpcReduction="20000"/>
          </a:bodyPr>
          <a:lstStyle/>
          <a:p>
            <a:pPr eaLnBrk="1" hangingPunct="1">
              <a:buFont typeface="Arial" pitchFamily="34" charset="0"/>
              <a:buNone/>
              <a:defRPr/>
            </a:pPr>
            <a:r>
              <a:rPr lang="en-US" dirty="0" smtClean="0">
                <a:hlinkClick r:id="rId4"/>
              </a:rPr>
              <a:t>http://his.cuahsi.org/</a:t>
            </a:r>
            <a:r>
              <a:rPr lang="en-US" dirty="0" smtClean="0"/>
              <a:t> </a:t>
            </a:r>
          </a:p>
        </p:txBody>
      </p:sp>
      <p:sp>
        <p:nvSpPr>
          <p:cNvPr id="32774" name="Rectangle 10"/>
          <p:cNvSpPr>
            <a:spLocks noChangeArrowheads="1"/>
          </p:cNvSpPr>
          <p:nvPr/>
        </p:nvSpPr>
        <p:spPr bwMode="auto">
          <a:xfrm>
            <a:off x="1638300" y="4114800"/>
            <a:ext cx="5867400" cy="1384995"/>
          </a:xfrm>
          <a:prstGeom prst="rect">
            <a:avLst/>
          </a:prstGeom>
          <a:noFill/>
          <a:ln w="9525">
            <a:noFill/>
            <a:miter lim="800000"/>
            <a:headEnd/>
            <a:tailEnd/>
          </a:ln>
        </p:spPr>
        <p:txBody>
          <a:bodyPr>
            <a:spAutoFit/>
          </a:bodyPr>
          <a:lstStyle/>
          <a:p>
            <a:pPr algn="ctr"/>
            <a:r>
              <a:rPr lang="en-US" sz="2800" b="1" dirty="0" smtClean="0">
                <a:solidFill>
                  <a:srgbClr val="0070C0"/>
                </a:solidFill>
              </a:rPr>
              <a:t>Jeffery S. Horsburgh</a:t>
            </a:r>
          </a:p>
          <a:p>
            <a:pPr algn="ctr"/>
            <a:r>
              <a:rPr lang="en-US" sz="2800" b="1" dirty="0" smtClean="0">
                <a:solidFill>
                  <a:srgbClr val="0070C0"/>
                </a:solidFill>
              </a:rPr>
              <a:t>Utah Water Research Laboratory</a:t>
            </a:r>
          </a:p>
          <a:p>
            <a:pPr algn="ctr"/>
            <a:r>
              <a:rPr lang="en-US" sz="2800" b="1" dirty="0" smtClean="0">
                <a:solidFill>
                  <a:srgbClr val="0070C0"/>
                </a:solidFill>
              </a:rPr>
              <a:t>Utah State University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Series Catalog</a:t>
            </a:r>
          </a:p>
        </p:txBody>
      </p:sp>
      <p:grpSp>
        <p:nvGrpSpPr>
          <p:cNvPr id="2" name="Group 2"/>
          <p:cNvGrpSpPr>
            <a:grpSpLocks/>
          </p:cNvGrpSpPr>
          <p:nvPr/>
        </p:nvGrpSpPr>
        <p:grpSpPr bwMode="auto">
          <a:xfrm>
            <a:off x="3505200" y="1447800"/>
            <a:ext cx="5003800" cy="4495800"/>
            <a:chOff x="1600200" y="838200"/>
            <a:chExt cx="5003299" cy="4495800"/>
          </a:xfrm>
        </p:grpSpPr>
        <p:cxnSp>
          <p:nvCxnSpPr>
            <p:cNvPr id="4" name="Straight Arrow Connector 3"/>
            <p:cNvCxnSpPr/>
            <p:nvPr/>
          </p:nvCxnSpPr>
          <p:spPr>
            <a:xfrm rot="5400000" flipH="1" flipV="1">
              <a:off x="2399277" y="2553494"/>
              <a:ext cx="2973388" cy="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0800000" flipV="1">
              <a:off x="2362124" y="4038600"/>
              <a:ext cx="1523847" cy="129540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885971" y="4038600"/>
              <a:ext cx="2515936"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737" name="TextBox 6"/>
            <p:cNvSpPr txBox="1">
              <a:spLocks noChangeArrowheads="1"/>
            </p:cNvSpPr>
            <p:nvPr/>
          </p:nvSpPr>
          <p:spPr bwMode="auto">
            <a:xfrm>
              <a:off x="5867400" y="3581400"/>
              <a:ext cx="736099" cy="369332"/>
            </a:xfrm>
            <a:prstGeom prst="rect">
              <a:avLst/>
            </a:prstGeom>
            <a:noFill/>
            <a:ln w="9525">
              <a:noFill/>
              <a:miter lim="800000"/>
              <a:headEnd/>
              <a:tailEnd/>
            </a:ln>
          </p:spPr>
          <p:txBody>
            <a:bodyPr wrap="none">
              <a:spAutoFit/>
            </a:bodyPr>
            <a:lstStyle/>
            <a:p>
              <a:r>
                <a:rPr lang="en-US" i="1">
                  <a:latin typeface="Calibri" pitchFamily="34" charset="0"/>
                </a:rPr>
                <a:t>Space</a:t>
              </a:r>
            </a:p>
          </p:txBody>
        </p:sp>
        <p:cxnSp>
          <p:nvCxnSpPr>
            <p:cNvPr id="8" name="Straight Connector 7"/>
            <p:cNvCxnSpPr/>
            <p:nvPr/>
          </p:nvCxnSpPr>
          <p:spPr>
            <a:xfrm rot="5400000" flipH="1" flipV="1">
              <a:off x="3123124" y="3353594"/>
              <a:ext cx="259238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4047" y="4648200"/>
              <a:ext cx="129527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318" y="4038600"/>
              <a:ext cx="761924"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05049" y="3962400"/>
              <a:ext cx="15238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742" name="TextBox 11"/>
            <p:cNvSpPr txBox="1">
              <a:spLocks noChangeArrowheads="1"/>
            </p:cNvSpPr>
            <p:nvPr/>
          </p:nvSpPr>
          <p:spPr bwMode="auto">
            <a:xfrm>
              <a:off x="1905000" y="4267200"/>
              <a:ext cx="1242648" cy="369332"/>
            </a:xfrm>
            <a:prstGeom prst="rect">
              <a:avLst/>
            </a:prstGeom>
            <a:noFill/>
            <a:ln w="9525">
              <a:noFill/>
              <a:miter lim="800000"/>
              <a:headEnd/>
              <a:tailEnd/>
            </a:ln>
          </p:spPr>
          <p:txBody>
            <a:bodyPr wrap="none">
              <a:spAutoFit/>
            </a:bodyPr>
            <a:lstStyle/>
            <a:p>
              <a:r>
                <a:rPr lang="en-US">
                  <a:latin typeface="Calibri" pitchFamily="34" charset="0"/>
                </a:rPr>
                <a:t>Variable, V</a:t>
              </a:r>
              <a:r>
                <a:rPr lang="en-US" baseline="-25000">
                  <a:latin typeface="Calibri" pitchFamily="34" charset="0"/>
                </a:rPr>
                <a:t>i</a:t>
              </a:r>
            </a:p>
          </p:txBody>
        </p:sp>
        <p:sp>
          <p:nvSpPr>
            <p:cNvPr id="13" name="Oval 12"/>
            <p:cNvSpPr/>
            <p:nvPr/>
          </p:nvSpPr>
          <p:spPr>
            <a:xfrm>
              <a:off x="3047855" y="4572000"/>
              <a:ext cx="15238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p:cNvSpPr/>
            <p:nvPr/>
          </p:nvSpPr>
          <p:spPr>
            <a:xfrm>
              <a:off x="4343125" y="3276600"/>
              <a:ext cx="152385"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p:cNvSpPr/>
            <p:nvPr/>
          </p:nvSpPr>
          <p:spPr>
            <a:xfrm>
              <a:off x="4343125" y="2667000"/>
              <a:ext cx="152385"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p:cNvSpPr/>
            <p:nvPr/>
          </p:nvSpPr>
          <p:spPr>
            <a:xfrm>
              <a:off x="4343125" y="3733800"/>
              <a:ext cx="152385"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p:cNvSpPr/>
            <p:nvPr/>
          </p:nvSpPr>
          <p:spPr>
            <a:xfrm>
              <a:off x="3798668" y="3589338"/>
              <a:ext cx="15238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p:cNvSpPr/>
            <p:nvPr/>
          </p:nvSpPr>
          <p:spPr>
            <a:xfrm>
              <a:off x="3806604" y="1695450"/>
              <a:ext cx="15238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749" name="TextBox 18"/>
            <p:cNvSpPr txBox="1">
              <a:spLocks noChangeArrowheads="1"/>
            </p:cNvSpPr>
            <p:nvPr/>
          </p:nvSpPr>
          <p:spPr bwMode="auto">
            <a:xfrm>
              <a:off x="4876800" y="3581400"/>
              <a:ext cx="804131" cy="369332"/>
            </a:xfrm>
            <a:prstGeom prst="rect">
              <a:avLst/>
            </a:prstGeom>
            <a:noFill/>
            <a:ln w="9525">
              <a:noFill/>
              <a:miter lim="800000"/>
              <a:headEnd/>
              <a:tailEnd/>
            </a:ln>
          </p:spPr>
          <p:txBody>
            <a:bodyPr wrap="none">
              <a:spAutoFit/>
            </a:bodyPr>
            <a:lstStyle/>
            <a:p>
              <a:r>
                <a:rPr lang="en-US">
                  <a:latin typeface="Calibri" pitchFamily="34" charset="0"/>
                </a:rPr>
                <a:t>Site, S</a:t>
              </a:r>
              <a:r>
                <a:rPr lang="en-US" baseline="-25000">
                  <a:latin typeface="Calibri" pitchFamily="34" charset="0"/>
                </a:rPr>
                <a:t>j</a:t>
              </a:r>
              <a:endParaRPr lang="en-US">
                <a:latin typeface="Calibri" pitchFamily="34" charset="0"/>
              </a:endParaRPr>
            </a:p>
          </p:txBody>
        </p:sp>
        <p:cxnSp>
          <p:nvCxnSpPr>
            <p:cNvPr id="20" name="Straight Connector 19"/>
            <p:cNvCxnSpPr/>
            <p:nvPr/>
          </p:nvCxnSpPr>
          <p:spPr>
            <a:xfrm rot="16200000" flipV="1">
              <a:off x="3860544" y="3702077"/>
              <a:ext cx="587375" cy="542871"/>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43125" y="4191000"/>
              <a:ext cx="152385"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2" name="Straight Connector 21"/>
            <p:cNvCxnSpPr/>
            <p:nvPr/>
          </p:nvCxnSpPr>
          <p:spPr>
            <a:xfrm rot="16200000" flipV="1">
              <a:off x="3863719" y="1774852"/>
              <a:ext cx="587375" cy="542871"/>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343125" y="2286000"/>
              <a:ext cx="152385"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754" name="TextBox 23"/>
            <p:cNvSpPr txBox="1">
              <a:spLocks noChangeArrowheads="1"/>
            </p:cNvSpPr>
            <p:nvPr/>
          </p:nvSpPr>
          <p:spPr bwMode="auto">
            <a:xfrm>
              <a:off x="1905000" y="1524000"/>
              <a:ext cx="1856790" cy="369332"/>
            </a:xfrm>
            <a:prstGeom prst="rect">
              <a:avLst/>
            </a:prstGeom>
            <a:noFill/>
            <a:ln w="9525">
              <a:noFill/>
              <a:miter lim="800000"/>
              <a:headEnd/>
              <a:tailEnd/>
            </a:ln>
          </p:spPr>
          <p:txBody>
            <a:bodyPr wrap="none">
              <a:spAutoFit/>
            </a:bodyPr>
            <a:lstStyle/>
            <a:p>
              <a:r>
                <a:rPr lang="en-US">
                  <a:latin typeface="Calibri" pitchFamily="34" charset="0"/>
                </a:rPr>
                <a:t>End Date Time, t</a:t>
              </a:r>
              <a:r>
                <a:rPr lang="en-US" baseline="-25000">
                  <a:latin typeface="Calibri" pitchFamily="34" charset="0"/>
                </a:rPr>
                <a:t>2</a:t>
              </a:r>
            </a:p>
          </p:txBody>
        </p:sp>
        <p:sp>
          <p:nvSpPr>
            <p:cNvPr id="30755" name="TextBox 24"/>
            <p:cNvSpPr txBox="1">
              <a:spLocks noChangeArrowheads="1"/>
            </p:cNvSpPr>
            <p:nvPr/>
          </p:nvSpPr>
          <p:spPr bwMode="auto">
            <a:xfrm>
              <a:off x="1828800" y="3429000"/>
              <a:ext cx="2078005" cy="369332"/>
            </a:xfrm>
            <a:prstGeom prst="rect">
              <a:avLst/>
            </a:prstGeom>
            <a:noFill/>
            <a:ln w="9525">
              <a:noFill/>
              <a:miter lim="800000"/>
              <a:headEnd/>
              <a:tailEnd/>
            </a:ln>
          </p:spPr>
          <p:txBody>
            <a:bodyPr wrap="none">
              <a:spAutoFit/>
            </a:bodyPr>
            <a:lstStyle/>
            <a:p>
              <a:r>
                <a:rPr lang="en-US">
                  <a:latin typeface="Calibri" pitchFamily="34" charset="0"/>
                </a:rPr>
                <a:t>Begin Date Time, t</a:t>
              </a:r>
              <a:r>
                <a:rPr lang="en-US" baseline="-25000">
                  <a:latin typeface="Calibri" pitchFamily="34" charset="0"/>
                </a:rPr>
                <a:t>1</a:t>
              </a:r>
              <a:r>
                <a:rPr lang="en-US">
                  <a:latin typeface="Calibri" pitchFamily="34" charset="0"/>
                </a:rPr>
                <a:t> </a:t>
              </a:r>
              <a:endParaRPr lang="en-US" baseline="-25000">
                <a:latin typeface="Calibri" pitchFamily="34" charset="0"/>
              </a:endParaRPr>
            </a:p>
          </p:txBody>
        </p:sp>
        <p:sp>
          <p:nvSpPr>
            <p:cNvPr id="30756" name="TextBox 25"/>
            <p:cNvSpPr txBox="1">
              <a:spLocks noChangeArrowheads="1"/>
            </p:cNvSpPr>
            <p:nvPr/>
          </p:nvSpPr>
          <p:spPr bwMode="auto">
            <a:xfrm>
              <a:off x="3886200" y="838200"/>
              <a:ext cx="649537" cy="369332"/>
            </a:xfrm>
            <a:prstGeom prst="rect">
              <a:avLst/>
            </a:prstGeom>
            <a:noFill/>
            <a:ln w="9525">
              <a:noFill/>
              <a:miter lim="800000"/>
              <a:headEnd/>
              <a:tailEnd/>
            </a:ln>
          </p:spPr>
          <p:txBody>
            <a:bodyPr wrap="none">
              <a:spAutoFit/>
            </a:bodyPr>
            <a:lstStyle/>
            <a:p>
              <a:r>
                <a:rPr lang="en-US" i="1">
                  <a:latin typeface="Calibri" pitchFamily="34" charset="0"/>
                </a:rPr>
                <a:t>Time</a:t>
              </a:r>
            </a:p>
          </p:txBody>
        </p:sp>
        <p:sp>
          <p:nvSpPr>
            <p:cNvPr id="30757" name="TextBox 26"/>
            <p:cNvSpPr txBox="1">
              <a:spLocks noChangeArrowheads="1"/>
            </p:cNvSpPr>
            <p:nvPr/>
          </p:nvSpPr>
          <p:spPr bwMode="auto">
            <a:xfrm>
              <a:off x="1600200" y="4876800"/>
              <a:ext cx="1045414" cy="369332"/>
            </a:xfrm>
            <a:prstGeom prst="rect">
              <a:avLst/>
            </a:prstGeom>
            <a:noFill/>
            <a:ln w="9525">
              <a:noFill/>
              <a:miter lim="800000"/>
              <a:headEnd/>
              <a:tailEnd/>
            </a:ln>
          </p:spPr>
          <p:txBody>
            <a:bodyPr wrap="none">
              <a:spAutoFit/>
            </a:bodyPr>
            <a:lstStyle/>
            <a:p>
              <a:r>
                <a:rPr lang="en-US" i="1">
                  <a:latin typeface="Calibri" pitchFamily="34" charset="0"/>
                </a:rPr>
                <a:t>Variables</a:t>
              </a:r>
            </a:p>
          </p:txBody>
        </p:sp>
        <p:sp>
          <p:nvSpPr>
            <p:cNvPr id="28" name="Right Brace 27"/>
            <p:cNvSpPr/>
            <p:nvPr/>
          </p:nvSpPr>
          <p:spPr>
            <a:xfrm>
              <a:off x="4571702" y="2362200"/>
              <a:ext cx="152385" cy="1905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30759" name="TextBox 28"/>
            <p:cNvSpPr txBox="1">
              <a:spLocks noChangeArrowheads="1"/>
            </p:cNvSpPr>
            <p:nvPr/>
          </p:nvSpPr>
          <p:spPr bwMode="auto">
            <a:xfrm>
              <a:off x="4800600" y="3124200"/>
              <a:ext cx="982448" cy="369332"/>
            </a:xfrm>
            <a:prstGeom prst="rect">
              <a:avLst/>
            </a:prstGeom>
            <a:noFill/>
            <a:ln w="9525">
              <a:noFill/>
              <a:miter lim="800000"/>
              <a:headEnd/>
              <a:tailEnd/>
            </a:ln>
          </p:spPr>
          <p:txBody>
            <a:bodyPr wrap="none">
              <a:spAutoFit/>
            </a:bodyPr>
            <a:lstStyle/>
            <a:p>
              <a:r>
                <a:rPr lang="en-US">
                  <a:latin typeface="Calibri" pitchFamily="34" charset="0"/>
                </a:rPr>
                <a:t>Count, C</a:t>
              </a:r>
            </a:p>
          </p:txBody>
        </p:sp>
      </p:grpSp>
      <p:pic>
        <p:nvPicPr>
          <p:cNvPr id="30724" name="Picture 29"/>
          <p:cNvPicPr>
            <a:picLocks noChangeAspect="1" noChangeArrowheads="1"/>
          </p:cNvPicPr>
          <p:nvPr/>
        </p:nvPicPr>
        <p:blipFill>
          <a:blip r:embed="rId3" cstate="print"/>
          <a:srcRect/>
          <a:stretch>
            <a:fillRect/>
          </a:stretch>
        </p:blipFill>
        <p:spPr bwMode="auto">
          <a:xfrm>
            <a:off x="381000" y="914400"/>
            <a:ext cx="2057400" cy="5791200"/>
          </a:xfrm>
          <a:prstGeom prst="rect">
            <a:avLst/>
          </a:prstGeom>
          <a:noFill/>
          <a:ln w="9525">
            <a:noFill/>
            <a:miter lim="800000"/>
            <a:headEnd/>
            <a:tailEnd/>
          </a:ln>
        </p:spPr>
      </p:pic>
      <p:sp>
        <p:nvSpPr>
          <p:cNvPr id="31" name="Rectangle 30"/>
          <p:cNvSpPr/>
          <p:nvPr/>
        </p:nvSpPr>
        <p:spPr>
          <a:xfrm>
            <a:off x="381000" y="1371600"/>
            <a:ext cx="914400"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a:xfrm>
            <a:off x="381000" y="1905000"/>
            <a:ext cx="1143000"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ectangle 32"/>
          <p:cNvSpPr/>
          <p:nvPr/>
        </p:nvSpPr>
        <p:spPr>
          <a:xfrm>
            <a:off x="381000" y="5715000"/>
            <a:ext cx="1143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Rectangle 33"/>
          <p:cNvSpPr/>
          <p:nvPr/>
        </p:nvSpPr>
        <p:spPr>
          <a:xfrm>
            <a:off x="381000" y="6429375"/>
            <a:ext cx="1143000"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729" name="Rectangle 34"/>
          <p:cNvSpPr>
            <a:spLocks noChangeArrowheads="1"/>
          </p:cNvSpPr>
          <p:nvPr/>
        </p:nvSpPr>
        <p:spPr bwMode="auto">
          <a:xfrm>
            <a:off x="1600200" y="1828800"/>
            <a:ext cx="350838" cy="369888"/>
          </a:xfrm>
          <a:prstGeom prst="rect">
            <a:avLst/>
          </a:prstGeom>
          <a:noFill/>
          <a:ln w="9525">
            <a:noFill/>
            <a:miter lim="800000"/>
            <a:headEnd/>
            <a:tailEnd/>
          </a:ln>
        </p:spPr>
        <p:txBody>
          <a:bodyPr wrap="none">
            <a:spAutoFit/>
          </a:bodyPr>
          <a:lstStyle/>
          <a:p>
            <a:r>
              <a:rPr lang="en-US">
                <a:solidFill>
                  <a:srgbClr val="FF0000"/>
                </a:solidFill>
                <a:latin typeface="Calibri" pitchFamily="34" charset="0"/>
              </a:rPr>
              <a:t>V</a:t>
            </a:r>
            <a:r>
              <a:rPr lang="en-US" baseline="-25000">
                <a:solidFill>
                  <a:srgbClr val="FF0000"/>
                </a:solidFill>
                <a:latin typeface="Calibri" pitchFamily="34" charset="0"/>
              </a:rPr>
              <a:t>i</a:t>
            </a:r>
          </a:p>
        </p:txBody>
      </p:sp>
      <p:sp>
        <p:nvSpPr>
          <p:cNvPr id="30730" name="Rectangle 35"/>
          <p:cNvSpPr>
            <a:spLocks noChangeArrowheads="1"/>
          </p:cNvSpPr>
          <p:nvPr/>
        </p:nvSpPr>
        <p:spPr bwMode="auto">
          <a:xfrm>
            <a:off x="1371600" y="1295400"/>
            <a:ext cx="327025" cy="369888"/>
          </a:xfrm>
          <a:prstGeom prst="rect">
            <a:avLst/>
          </a:prstGeom>
          <a:noFill/>
          <a:ln w="9525">
            <a:noFill/>
            <a:miter lim="800000"/>
            <a:headEnd/>
            <a:tailEnd/>
          </a:ln>
        </p:spPr>
        <p:txBody>
          <a:bodyPr wrap="none">
            <a:spAutoFit/>
          </a:bodyPr>
          <a:lstStyle/>
          <a:p>
            <a:r>
              <a:rPr lang="en-US">
                <a:solidFill>
                  <a:srgbClr val="FF0000"/>
                </a:solidFill>
                <a:latin typeface="Calibri" pitchFamily="34" charset="0"/>
              </a:rPr>
              <a:t>S</a:t>
            </a:r>
            <a:r>
              <a:rPr lang="en-US" baseline="-25000">
                <a:solidFill>
                  <a:srgbClr val="FF0000"/>
                </a:solidFill>
                <a:latin typeface="Calibri" pitchFamily="34" charset="0"/>
              </a:rPr>
              <a:t>j</a:t>
            </a:r>
            <a:endParaRPr lang="en-US">
              <a:solidFill>
                <a:srgbClr val="FF0000"/>
              </a:solidFill>
              <a:latin typeface="Calibri" pitchFamily="34" charset="0"/>
            </a:endParaRPr>
          </a:p>
        </p:txBody>
      </p:sp>
      <p:sp>
        <p:nvSpPr>
          <p:cNvPr id="30731" name="Rectangle 36"/>
          <p:cNvSpPr>
            <a:spLocks noChangeArrowheads="1"/>
          </p:cNvSpPr>
          <p:nvPr/>
        </p:nvSpPr>
        <p:spPr bwMode="auto">
          <a:xfrm>
            <a:off x="1631950" y="5791200"/>
            <a:ext cx="339725" cy="369888"/>
          </a:xfrm>
          <a:prstGeom prst="rect">
            <a:avLst/>
          </a:prstGeom>
          <a:noFill/>
          <a:ln w="9525">
            <a:noFill/>
            <a:miter lim="800000"/>
            <a:headEnd/>
            <a:tailEnd/>
          </a:ln>
        </p:spPr>
        <p:txBody>
          <a:bodyPr wrap="none">
            <a:spAutoFit/>
          </a:bodyPr>
          <a:lstStyle/>
          <a:p>
            <a:r>
              <a:rPr lang="en-US">
                <a:solidFill>
                  <a:srgbClr val="FF0000"/>
                </a:solidFill>
                <a:latin typeface="Calibri" pitchFamily="34" charset="0"/>
              </a:rPr>
              <a:t>t</a:t>
            </a:r>
            <a:r>
              <a:rPr lang="en-US" baseline="-25000">
                <a:solidFill>
                  <a:srgbClr val="FF0000"/>
                </a:solidFill>
                <a:latin typeface="Calibri" pitchFamily="34" charset="0"/>
              </a:rPr>
              <a:t>2</a:t>
            </a:r>
            <a:endParaRPr lang="en-US">
              <a:solidFill>
                <a:srgbClr val="FF0000"/>
              </a:solidFill>
              <a:latin typeface="Calibri" pitchFamily="34" charset="0"/>
            </a:endParaRPr>
          </a:p>
        </p:txBody>
      </p:sp>
      <p:sp>
        <p:nvSpPr>
          <p:cNvPr id="30732" name="Rectangle 37"/>
          <p:cNvSpPr>
            <a:spLocks noChangeArrowheads="1"/>
          </p:cNvSpPr>
          <p:nvPr/>
        </p:nvSpPr>
        <p:spPr bwMode="auto">
          <a:xfrm>
            <a:off x="1641475" y="5562600"/>
            <a:ext cx="339725" cy="369888"/>
          </a:xfrm>
          <a:prstGeom prst="rect">
            <a:avLst/>
          </a:prstGeom>
          <a:noFill/>
          <a:ln w="9525">
            <a:noFill/>
            <a:miter lim="800000"/>
            <a:headEnd/>
            <a:tailEnd/>
          </a:ln>
        </p:spPr>
        <p:txBody>
          <a:bodyPr wrap="none">
            <a:spAutoFit/>
          </a:bodyPr>
          <a:lstStyle/>
          <a:p>
            <a:r>
              <a:rPr lang="en-US">
                <a:solidFill>
                  <a:srgbClr val="FF0000"/>
                </a:solidFill>
                <a:latin typeface="Calibri" pitchFamily="34" charset="0"/>
              </a:rPr>
              <a:t>t</a:t>
            </a:r>
            <a:r>
              <a:rPr lang="en-US" baseline="-25000">
                <a:solidFill>
                  <a:srgbClr val="FF0000"/>
                </a:solidFill>
                <a:latin typeface="Calibri" pitchFamily="34" charset="0"/>
              </a:rPr>
              <a:t>1</a:t>
            </a:r>
            <a:endParaRPr lang="en-US">
              <a:solidFill>
                <a:srgbClr val="FF0000"/>
              </a:solidFill>
              <a:latin typeface="Calibri" pitchFamily="34" charset="0"/>
            </a:endParaRPr>
          </a:p>
        </p:txBody>
      </p:sp>
      <p:sp>
        <p:nvSpPr>
          <p:cNvPr id="30733" name="Rectangle 38"/>
          <p:cNvSpPr>
            <a:spLocks noChangeArrowheads="1"/>
          </p:cNvSpPr>
          <p:nvPr/>
        </p:nvSpPr>
        <p:spPr bwMode="auto">
          <a:xfrm>
            <a:off x="1631950" y="6324600"/>
            <a:ext cx="307975" cy="369888"/>
          </a:xfrm>
          <a:prstGeom prst="rect">
            <a:avLst/>
          </a:prstGeom>
          <a:noFill/>
          <a:ln w="9525">
            <a:noFill/>
            <a:miter lim="800000"/>
            <a:headEnd/>
            <a:tailEnd/>
          </a:ln>
        </p:spPr>
        <p:txBody>
          <a:bodyPr wrap="none">
            <a:spAutoFit/>
          </a:bodyPr>
          <a:lstStyle/>
          <a:p>
            <a:r>
              <a:rPr lang="en-US">
                <a:solidFill>
                  <a:srgbClr val="FF0000"/>
                </a:solidFill>
                <a:latin typeface="Calibri" pitchFamily="34" charset="0"/>
              </a:rPr>
              <a:t>C</a:t>
            </a:r>
          </a:p>
        </p:txBody>
      </p:sp>
    </p:spTree>
    <p:extLst>
      <p:ext uri="{BB962C8B-B14F-4D97-AF65-F5344CB8AC3E}">
        <p14:creationId xmlns:p14="http://schemas.microsoft.com/office/powerpoint/2010/main" val="85188367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4"/>
          <p:cNvSpPr>
            <a:spLocks noChangeArrowheads="1"/>
          </p:cNvSpPr>
          <p:nvPr/>
        </p:nvSpPr>
        <p:spPr bwMode="auto">
          <a:xfrm>
            <a:off x="76200" y="838200"/>
            <a:ext cx="3657600" cy="5943600"/>
          </a:xfrm>
          <a:prstGeom prst="rect">
            <a:avLst/>
          </a:prstGeom>
          <a:solidFill>
            <a:schemeClr val="accent3">
              <a:lumMod val="20000"/>
              <a:lumOff val="80000"/>
            </a:schemeClr>
          </a:solidFill>
          <a:ln w="9525">
            <a:solidFill>
              <a:schemeClr val="tx1"/>
            </a:solidFill>
            <a:miter lim="800000"/>
            <a:headEnd/>
            <a:tailEnd/>
          </a:ln>
        </p:spPr>
        <p:txBody>
          <a:bodyPr wrap="none" anchor="ctr"/>
          <a:lstStyle/>
          <a:p>
            <a:endParaRPr lang="en-US"/>
          </a:p>
        </p:txBody>
      </p:sp>
      <p:sp>
        <p:nvSpPr>
          <p:cNvPr id="4" name="Flowchart: Magnetic Disk 3"/>
          <p:cNvSpPr/>
          <p:nvPr/>
        </p:nvSpPr>
        <p:spPr>
          <a:xfrm>
            <a:off x="304800" y="5029200"/>
            <a:ext cx="1524000" cy="1447800"/>
          </a:xfrm>
          <a:prstGeom prst="flowChartMagneticDisk">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chemeClr val="tx1"/>
                </a:solidFill>
                <a:latin typeface="Arial" charset="0"/>
              </a:rPr>
              <a:t>Local ODM</a:t>
            </a:r>
          </a:p>
          <a:p>
            <a:pPr algn="ctr">
              <a:defRPr/>
            </a:pPr>
            <a:r>
              <a:rPr lang="en-US">
                <a:solidFill>
                  <a:schemeClr val="tx1"/>
                </a:solidFill>
                <a:latin typeface="Arial" charset="0"/>
              </a:rPr>
              <a:t>Database</a:t>
            </a:r>
          </a:p>
        </p:txBody>
      </p:sp>
      <p:sp>
        <p:nvSpPr>
          <p:cNvPr id="5" name="Flowchart: Magnetic Disk 4"/>
          <p:cNvSpPr/>
          <p:nvPr/>
        </p:nvSpPr>
        <p:spPr>
          <a:xfrm>
            <a:off x="6934200" y="4876800"/>
            <a:ext cx="1752600" cy="1752600"/>
          </a:xfrm>
          <a:prstGeom prst="flowChartMagneticDisk">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chemeClr val="tx1"/>
                </a:solidFill>
                <a:latin typeface="Arial" charset="0"/>
              </a:rPr>
              <a:t>Master ODM Controlled Vocabulary</a:t>
            </a:r>
          </a:p>
        </p:txBody>
      </p:sp>
      <p:pic>
        <p:nvPicPr>
          <p:cNvPr id="15366" name="Picture 11" descr="C:\Documents and Settings\jeff\Local Settings\Temporary Internet Files\Content.IE5\ZZTF3DSW\MCj04316460000[1].png"/>
          <p:cNvPicPr>
            <a:picLocks noChangeAspect="1" noChangeArrowheads="1"/>
          </p:cNvPicPr>
          <p:nvPr/>
        </p:nvPicPr>
        <p:blipFill>
          <a:blip r:embed="rId3"/>
          <a:srcRect/>
          <a:stretch>
            <a:fillRect/>
          </a:stretch>
        </p:blipFill>
        <p:spPr bwMode="auto">
          <a:xfrm>
            <a:off x="2019300" y="914400"/>
            <a:ext cx="1562100" cy="1562100"/>
          </a:xfrm>
          <a:prstGeom prst="rect">
            <a:avLst/>
          </a:prstGeom>
          <a:noFill/>
          <a:ln w="9525">
            <a:noFill/>
            <a:miter lim="800000"/>
            <a:headEnd/>
            <a:tailEnd/>
          </a:ln>
        </p:spPr>
      </p:pic>
      <p:pic>
        <p:nvPicPr>
          <p:cNvPr id="15367" name="Picture 3"/>
          <p:cNvPicPr>
            <a:picLocks noChangeAspect="1" noChangeArrowheads="1"/>
          </p:cNvPicPr>
          <p:nvPr/>
        </p:nvPicPr>
        <p:blipFill>
          <a:blip r:embed="rId4"/>
          <a:srcRect/>
          <a:stretch>
            <a:fillRect/>
          </a:stretch>
        </p:blipFill>
        <p:spPr bwMode="auto">
          <a:xfrm>
            <a:off x="4467225" y="4648200"/>
            <a:ext cx="1933575" cy="1920875"/>
          </a:xfrm>
          <a:prstGeom prst="rect">
            <a:avLst/>
          </a:prstGeom>
          <a:noFill/>
          <a:ln w="9525">
            <a:noFill/>
            <a:miter lim="800000"/>
            <a:headEnd/>
            <a:tailEnd/>
          </a:ln>
        </p:spPr>
      </p:pic>
      <p:pic>
        <p:nvPicPr>
          <p:cNvPr id="15368" name="Picture 12" descr="C:\Documents and Settings\jeff\Local Settings\Temporary Internet Files\Content.IE5\ZM38QXDJ\MCj04316080000[1].png"/>
          <p:cNvPicPr>
            <a:picLocks noChangeAspect="1" noChangeArrowheads="1"/>
          </p:cNvPicPr>
          <p:nvPr/>
        </p:nvPicPr>
        <p:blipFill>
          <a:blip r:embed="rId5"/>
          <a:srcRect/>
          <a:stretch>
            <a:fillRect/>
          </a:stretch>
        </p:blipFill>
        <p:spPr bwMode="auto">
          <a:xfrm>
            <a:off x="6934200" y="2743200"/>
            <a:ext cx="838200" cy="838200"/>
          </a:xfrm>
          <a:prstGeom prst="rect">
            <a:avLst/>
          </a:prstGeom>
          <a:noFill/>
          <a:ln w="9525">
            <a:noFill/>
            <a:miter lim="800000"/>
            <a:headEnd/>
            <a:tailEnd/>
          </a:ln>
        </p:spPr>
      </p:pic>
      <p:pic>
        <p:nvPicPr>
          <p:cNvPr id="15369" name="Picture 11" descr="C:\Documents and Settings\jeff\Local Settings\Temporary Internet Files\Content.IE5\ZZTF3DSW\MCj04316460000[1].png"/>
          <p:cNvPicPr>
            <a:picLocks noChangeAspect="1" noChangeArrowheads="1"/>
          </p:cNvPicPr>
          <p:nvPr/>
        </p:nvPicPr>
        <p:blipFill>
          <a:blip r:embed="rId3"/>
          <a:srcRect/>
          <a:stretch>
            <a:fillRect/>
          </a:stretch>
        </p:blipFill>
        <p:spPr bwMode="auto">
          <a:xfrm>
            <a:off x="7848600" y="2895600"/>
            <a:ext cx="1028700" cy="1028700"/>
          </a:xfrm>
          <a:prstGeom prst="rect">
            <a:avLst/>
          </a:prstGeom>
          <a:noFill/>
          <a:ln w="9525">
            <a:noFill/>
            <a:miter lim="800000"/>
            <a:headEnd/>
            <a:tailEnd/>
          </a:ln>
        </p:spPr>
      </p:pic>
      <p:sp>
        <p:nvSpPr>
          <p:cNvPr id="15370" name="TextBox 19"/>
          <p:cNvSpPr txBox="1">
            <a:spLocks noChangeArrowheads="1"/>
          </p:cNvSpPr>
          <p:nvPr/>
        </p:nvSpPr>
        <p:spPr bwMode="auto">
          <a:xfrm>
            <a:off x="4648200" y="898525"/>
            <a:ext cx="2209800" cy="396875"/>
          </a:xfrm>
          <a:prstGeom prst="rect">
            <a:avLst/>
          </a:prstGeom>
          <a:noFill/>
          <a:ln w="9525">
            <a:noFill/>
            <a:miter lim="800000"/>
            <a:headEnd/>
            <a:tailEnd/>
          </a:ln>
        </p:spPr>
        <p:txBody>
          <a:bodyPr>
            <a:spAutoFit/>
          </a:bodyPr>
          <a:lstStyle/>
          <a:p>
            <a:pPr algn="ctr"/>
            <a:r>
              <a:rPr lang="en-US" sz="2000" dirty="0" smtClean="0"/>
              <a:t>HIS CV </a:t>
            </a:r>
            <a:r>
              <a:rPr lang="en-US" sz="2000" dirty="0"/>
              <a:t>Website</a:t>
            </a:r>
          </a:p>
        </p:txBody>
      </p:sp>
      <p:sp>
        <p:nvSpPr>
          <p:cNvPr id="15371" name="TextBox 20"/>
          <p:cNvSpPr txBox="1">
            <a:spLocks noChangeArrowheads="1"/>
          </p:cNvSpPr>
          <p:nvPr/>
        </p:nvSpPr>
        <p:spPr bwMode="auto">
          <a:xfrm>
            <a:off x="5562600" y="3489325"/>
            <a:ext cx="2743200" cy="701675"/>
          </a:xfrm>
          <a:prstGeom prst="rect">
            <a:avLst/>
          </a:prstGeom>
          <a:noFill/>
          <a:ln w="9525">
            <a:noFill/>
            <a:miter lim="800000"/>
            <a:headEnd/>
            <a:tailEnd/>
          </a:ln>
        </p:spPr>
        <p:txBody>
          <a:bodyPr>
            <a:spAutoFit/>
          </a:bodyPr>
          <a:lstStyle/>
          <a:p>
            <a:pPr algn="ctr"/>
            <a:r>
              <a:rPr lang="en-US" sz="2000"/>
              <a:t>ODM Controlled</a:t>
            </a:r>
          </a:p>
          <a:p>
            <a:pPr algn="ctr"/>
            <a:r>
              <a:rPr lang="en-US" sz="2000"/>
              <a:t>Vocabulary Moderator</a:t>
            </a:r>
          </a:p>
        </p:txBody>
      </p:sp>
      <p:sp>
        <p:nvSpPr>
          <p:cNvPr id="15372" name="TextBox 21"/>
          <p:cNvSpPr txBox="1">
            <a:spLocks noChangeArrowheads="1"/>
          </p:cNvSpPr>
          <p:nvPr/>
        </p:nvSpPr>
        <p:spPr bwMode="auto">
          <a:xfrm>
            <a:off x="0" y="1219200"/>
            <a:ext cx="2209800" cy="701675"/>
          </a:xfrm>
          <a:prstGeom prst="rect">
            <a:avLst/>
          </a:prstGeom>
          <a:noFill/>
          <a:ln w="9525">
            <a:noFill/>
            <a:miter lim="800000"/>
            <a:headEnd/>
            <a:tailEnd/>
          </a:ln>
        </p:spPr>
        <p:txBody>
          <a:bodyPr>
            <a:spAutoFit/>
          </a:bodyPr>
          <a:lstStyle/>
          <a:p>
            <a:pPr algn="ctr"/>
            <a:r>
              <a:rPr lang="en-US" sz="2000"/>
              <a:t>ODM Data Manager</a:t>
            </a:r>
          </a:p>
        </p:txBody>
      </p:sp>
      <p:sp>
        <p:nvSpPr>
          <p:cNvPr id="15373" name="TextBox 22"/>
          <p:cNvSpPr txBox="1">
            <a:spLocks noChangeArrowheads="1"/>
          </p:cNvSpPr>
          <p:nvPr/>
        </p:nvSpPr>
        <p:spPr bwMode="auto">
          <a:xfrm>
            <a:off x="4572000" y="5181600"/>
            <a:ext cx="1676400" cy="1190625"/>
          </a:xfrm>
          <a:prstGeom prst="rect">
            <a:avLst/>
          </a:prstGeom>
          <a:solidFill>
            <a:schemeClr val="bg1">
              <a:alpha val="63921"/>
            </a:schemeClr>
          </a:solidFill>
          <a:ln w="9525">
            <a:noFill/>
            <a:miter lim="800000"/>
            <a:headEnd/>
            <a:tailEnd/>
          </a:ln>
        </p:spPr>
        <p:txBody>
          <a:bodyPr>
            <a:spAutoFit/>
          </a:bodyPr>
          <a:lstStyle/>
          <a:p>
            <a:pPr algn="ctr"/>
            <a:r>
              <a:rPr lang="en-US"/>
              <a:t>ODM</a:t>
            </a:r>
          </a:p>
          <a:p>
            <a:pPr algn="ctr"/>
            <a:r>
              <a:rPr lang="en-US"/>
              <a:t>Controlled Vocabulary</a:t>
            </a:r>
          </a:p>
          <a:p>
            <a:pPr algn="ctr"/>
            <a:r>
              <a:rPr lang="en-US"/>
              <a:t>Web Services</a:t>
            </a:r>
          </a:p>
        </p:txBody>
      </p:sp>
      <p:cxnSp>
        <p:nvCxnSpPr>
          <p:cNvPr id="15374" name="Curved Connector 24"/>
          <p:cNvCxnSpPr>
            <a:cxnSpLocks noChangeShapeType="1"/>
          </p:cNvCxnSpPr>
          <p:nvPr/>
        </p:nvCxnSpPr>
        <p:spPr bwMode="auto">
          <a:xfrm>
            <a:off x="3581400" y="1695450"/>
            <a:ext cx="1219200" cy="230188"/>
          </a:xfrm>
          <a:prstGeom prst="curvedConnector3">
            <a:avLst>
              <a:gd name="adj1" fmla="val 50000"/>
            </a:avLst>
          </a:prstGeom>
          <a:noFill/>
          <a:ln w="44450" algn="ctr">
            <a:solidFill>
              <a:schemeClr val="tx1"/>
            </a:solidFill>
            <a:round/>
            <a:headEnd/>
            <a:tailEnd type="triangle" w="lg" len="lg"/>
          </a:ln>
        </p:spPr>
      </p:cxnSp>
      <p:cxnSp>
        <p:nvCxnSpPr>
          <p:cNvPr id="15375" name="Curved Connector 26"/>
          <p:cNvCxnSpPr>
            <a:cxnSpLocks noChangeShapeType="1"/>
          </p:cNvCxnSpPr>
          <p:nvPr/>
        </p:nvCxnSpPr>
        <p:spPr bwMode="auto">
          <a:xfrm>
            <a:off x="6705600" y="1925638"/>
            <a:ext cx="647700" cy="817562"/>
          </a:xfrm>
          <a:prstGeom prst="curvedConnector2">
            <a:avLst/>
          </a:prstGeom>
          <a:noFill/>
          <a:ln w="44450" algn="ctr">
            <a:solidFill>
              <a:schemeClr val="tx1"/>
            </a:solidFill>
            <a:round/>
            <a:headEnd/>
            <a:tailEnd type="triangle" w="lg" len="lg"/>
          </a:ln>
        </p:spPr>
      </p:cxnSp>
      <p:cxnSp>
        <p:nvCxnSpPr>
          <p:cNvPr id="15376" name="Shape 28"/>
          <p:cNvCxnSpPr>
            <a:cxnSpLocks noChangeShapeType="1"/>
            <a:endCxn id="5" idx="1"/>
          </p:cNvCxnSpPr>
          <p:nvPr/>
        </p:nvCxnSpPr>
        <p:spPr bwMode="auto">
          <a:xfrm rot="5400000">
            <a:off x="7616825" y="4117975"/>
            <a:ext cx="939800" cy="552450"/>
          </a:xfrm>
          <a:prstGeom prst="curvedConnector3">
            <a:avLst>
              <a:gd name="adj1" fmla="val 50676"/>
            </a:avLst>
          </a:prstGeom>
          <a:noFill/>
          <a:ln w="44450" algn="ctr">
            <a:solidFill>
              <a:schemeClr val="tx1"/>
            </a:solidFill>
            <a:round/>
            <a:headEnd/>
            <a:tailEnd type="triangle" w="lg" len="lg"/>
          </a:ln>
        </p:spPr>
      </p:cxnSp>
      <p:cxnSp>
        <p:nvCxnSpPr>
          <p:cNvPr id="15377" name="Shape 30"/>
          <p:cNvCxnSpPr>
            <a:cxnSpLocks noChangeShapeType="1"/>
            <a:stCxn id="5" idx="2"/>
          </p:cNvCxnSpPr>
          <p:nvPr/>
        </p:nvCxnSpPr>
        <p:spPr bwMode="auto">
          <a:xfrm rot="10800000">
            <a:off x="6400800" y="5608638"/>
            <a:ext cx="520700" cy="144462"/>
          </a:xfrm>
          <a:prstGeom prst="curvedConnector3">
            <a:avLst>
              <a:gd name="adj1" fmla="val 48782"/>
            </a:avLst>
          </a:prstGeom>
          <a:noFill/>
          <a:ln w="44450" algn="ctr">
            <a:solidFill>
              <a:schemeClr val="tx1"/>
            </a:solidFill>
            <a:round/>
            <a:headEnd/>
            <a:tailEnd type="triangle" w="lg" len="lg"/>
          </a:ln>
        </p:spPr>
      </p:cxnSp>
      <p:cxnSp>
        <p:nvCxnSpPr>
          <p:cNvPr id="15378" name="Curved Connector 32"/>
          <p:cNvCxnSpPr>
            <a:cxnSpLocks noChangeShapeType="1"/>
          </p:cNvCxnSpPr>
          <p:nvPr/>
        </p:nvCxnSpPr>
        <p:spPr bwMode="auto">
          <a:xfrm rot="5400000" flipH="1">
            <a:off x="4058444" y="3272631"/>
            <a:ext cx="803275" cy="1947863"/>
          </a:xfrm>
          <a:prstGeom prst="curvedConnector2">
            <a:avLst/>
          </a:prstGeom>
          <a:noFill/>
          <a:ln w="44450" algn="ctr">
            <a:solidFill>
              <a:schemeClr val="tx1"/>
            </a:solidFill>
            <a:round/>
            <a:headEnd/>
            <a:tailEnd type="triangle" w="lg" len="lg"/>
          </a:ln>
        </p:spPr>
      </p:cxnSp>
      <p:pic>
        <p:nvPicPr>
          <p:cNvPr id="15380" name="Picture 21"/>
          <p:cNvPicPr>
            <a:picLocks noChangeAspect="1" noChangeArrowheads="1"/>
          </p:cNvPicPr>
          <p:nvPr/>
        </p:nvPicPr>
        <p:blipFill>
          <a:blip r:embed="rId6"/>
          <a:srcRect/>
          <a:stretch>
            <a:fillRect/>
          </a:stretch>
        </p:blipFill>
        <p:spPr bwMode="auto">
          <a:xfrm>
            <a:off x="1447800" y="2971800"/>
            <a:ext cx="2038350" cy="1746250"/>
          </a:xfrm>
          <a:prstGeom prst="rect">
            <a:avLst/>
          </a:prstGeom>
          <a:noFill/>
          <a:ln w="9525">
            <a:noFill/>
            <a:miter lim="800000"/>
            <a:headEnd/>
            <a:tailEnd/>
          </a:ln>
        </p:spPr>
      </p:pic>
      <p:sp>
        <p:nvSpPr>
          <p:cNvPr id="15381" name="TextBox 20"/>
          <p:cNvSpPr txBox="1">
            <a:spLocks noChangeArrowheads="1"/>
          </p:cNvSpPr>
          <p:nvPr/>
        </p:nvSpPr>
        <p:spPr bwMode="auto">
          <a:xfrm>
            <a:off x="76200" y="3352800"/>
            <a:ext cx="1295400" cy="701675"/>
          </a:xfrm>
          <a:prstGeom prst="rect">
            <a:avLst/>
          </a:prstGeom>
          <a:noFill/>
          <a:ln w="9525">
            <a:noFill/>
            <a:miter lim="800000"/>
            <a:headEnd/>
            <a:tailEnd/>
          </a:ln>
        </p:spPr>
        <p:txBody>
          <a:bodyPr>
            <a:spAutoFit/>
          </a:bodyPr>
          <a:lstStyle/>
          <a:p>
            <a:pPr algn="ctr"/>
            <a:r>
              <a:rPr lang="en-US" sz="2000"/>
              <a:t>ODM </a:t>
            </a:r>
          </a:p>
          <a:p>
            <a:pPr algn="ctr"/>
            <a:r>
              <a:rPr lang="en-US" sz="2000"/>
              <a:t>Tools</a:t>
            </a:r>
          </a:p>
        </p:txBody>
      </p:sp>
      <p:cxnSp>
        <p:nvCxnSpPr>
          <p:cNvPr id="15382" name="Curved Connector 32"/>
          <p:cNvCxnSpPr>
            <a:cxnSpLocks noChangeShapeType="1"/>
          </p:cNvCxnSpPr>
          <p:nvPr/>
        </p:nvCxnSpPr>
        <p:spPr bwMode="auto">
          <a:xfrm rot="5400000">
            <a:off x="1636713" y="4922837"/>
            <a:ext cx="1035050" cy="625475"/>
          </a:xfrm>
          <a:prstGeom prst="curvedConnector2">
            <a:avLst/>
          </a:prstGeom>
          <a:noFill/>
          <a:ln w="44450" algn="ctr">
            <a:solidFill>
              <a:schemeClr val="tx1"/>
            </a:solidFill>
            <a:round/>
            <a:headEnd/>
            <a:tailEnd type="triangle" w="lg" len="lg"/>
          </a:ln>
        </p:spPr>
      </p:cxnSp>
      <p:sp>
        <p:nvSpPr>
          <p:cNvPr id="15383" name="TextBox 20"/>
          <p:cNvSpPr txBox="1">
            <a:spLocks noChangeArrowheads="1"/>
          </p:cNvSpPr>
          <p:nvPr/>
        </p:nvSpPr>
        <p:spPr bwMode="auto">
          <a:xfrm>
            <a:off x="1752600" y="5791200"/>
            <a:ext cx="2057400" cy="954107"/>
          </a:xfrm>
          <a:prstGeom prst="rect">
            <a:avLst/>
          </a:prstGeom>
          <a:noFill/>
          <a:ln w="9525">
            <a:noFill/>
            <a:miter lim="800000"/>
            <a:headEnd/>
            <a:tailEnd/>
          </a:ln>
        </p:spPr>
        <p:txBody>
          <a:bodyPr wrap="square">
            <a:spAutoFit/>
          </a:bodyPr>
          <a:lstStyle/>
          <a:p>
            <a:pPr algn="ctr"/>
            <a:r>
              <a:rPr lang="en-US" sz="2800" dirty="0"/>
              <a:t>Local </a:t>
            </a:r>
          </a:p>
          <a:p>
            <a:pPr algn="ctr"/>
            <a:r>
              <a:rPr lang="en-US" sz="2800" dirty="0" err="1" smtClean="0"/>
              <a:t>HydroServer</a:t>
            </a:r>
            <a:endParaRPr lang="en-US" sz="2800" dirty="0"/>
          </a:p>
        </p:txBody>
      </p:sp>
      <p:sp>
        <p:nvSpPr>
          <p:cNvPr id="9" name="Document"/>
          <p:cNvSpPr>
            <a:spLocks noEditPoints="1" noChangeArrowheads="1"/>
          </p:cNvSpPr>
          <p:nvPr/>
        </p:nvSpPr>
        <p:spPr bwMode="auto">
          <a:xfrm>
            <a:off x="4343400" y="3657600"/>
            <a:ext cx="685800" cy="76200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a:defRPr/>
            </a:pPr>
            <a:r>
              <a:rPr lang="en-US" sz="1600"/>
              <a:t>XML</a:t>
            </a:r>
          </a:p>
        </p:txBody>
      </p:sp>
      <p:cxnSp>
        <p:nvCxnSpPr>
          <p:cNvPr id="15385" name="Curved Connector 24"/>
          <p:cNvCxnSpPr>
            <a:cxnSpLocks noChangeShapeType="1"/>
          </p:cNvCxnSpPr>
          <p:nvPr/>
        </p:nvCxnSpPr>
        <p:spPr bwMode="auto">
          <a:xfrm rot="5400000">
            <a:off x="2386013" y="2557462"/>
            <a:ext cx="495300" cy="333375"/>
          </a:xfrm>
          <a:prstGeom prst="curvedConnector3">
            <a:avLst>
              <a:gd name="adj1" fmla="val 50000"/>
            </a:avLst>
          </a:prstGeom>
          <a:noFill/>
          <a:ln w="44450" algn="ctr">
            <a:solidFill>
              <a:schemeClr val="tx1"/>
            </a:solidFill>
            <a:round/>
            <a:headEnd/>
            <a:tailEnd type="triangle" w="lg" len="lg"/>
          </a:ln>
        </p:spPr>
      </p:cxnSp>
      <p:sp>
        <p:nvSpPr>
          <p:cNvPr id="25"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ODM Controlled Vocabularies</a:t>
            </a:r>
            <a:endParaRPr lang="en-US" dirty="0"/>
          </a:p>
        </p:txBody>
      </p:sp>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2903" y="1346993"/>
            <a:ext cx="1858246" cy="182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7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85800" y="0"/>
            <a:ext cx="7772400" cy="769938"/>
          </a:xfrm>
        </p:spPr>
        <p:txBody>
          <a:bodyPr/>
          <a:lstStyle/>
          <a:p>
            <a:pPr eaLnBrk="1" hangingPunct="1"/>
            <a:r>
              <a:rPr lang="en-US" sz="4000" dirty="0" smtClean="0">
                <a:latin typeface="Calibri" pitchFamily="34" charset="0"/>
                <a:cs typeface="Calibri" pitchFamily="34" charset="0"/>
              </a:rPr>
              <a:t>Loading Data into ODM</a:t>
            </a:r>
          </a:p>
        </p:txBody>
      </p:sp>
      <p:sp>
        <p:nvSpPr>
          <p:cNvPr id="59395" name="Rectangle 3"/>
          <p:cNvSpPr>
            <a:spLocks noGrp="1" noChangeArrowheads="1"/>
          </p:cNvSpPr>
          <p:nvPr>
            <p:ph type="body" idx="1"/>
          </p:nvPr>
        </p:nvSpPr>
        <p:spPr>
          <a:xfrm>
            <a:off x="298450" y="1271588"/>
            <a:ext cx="4737100" cy="5348287"/>
          </a:xfrm>
        </p:spPr>
        <p:txBody>
          <a:bodyPr/>
          <a:lstStyle/>
          <a:p>
            <a:pPr eaLnBrk="1" hangingPunct="1">
              <a:lnSpc>
                <a:spcPct val="90000"/>
              </a:lnSpc>
            </a:pPr>
            <a:r>
              <a:rPr lang="en-US" sz="2400" dirty="0" smtClean="0">
                <a:latin typeface="Calibri" pitchFamily="34" charset="0"/>
                <a:cs typeface="Calibri" pitchFamily="34" charset="0"/>
              </a:rPr>
              <a:t>Interactive ODM Data Loader</a:t>
            </a:r>
          </a:p>
          <a:p>
            <a:pPr lvl="1" eaLnBrk="1" hangingPunct="1">
              <a:lnSpc>
                <a:spcPct val="90000"/>
              </a:lnSpc>
            </a:pPr>
            <a:r>
              <a:rPr lang="en-US" sz="2000" dirty="0" smtClean="0">
                <a:latin typeface="Calibri" pitchFamily="34" charset="0"/>
                <a:cs typeface="Calibri" pitchFamily="34" charset="0"/>
              </a:rPr>
              <a:t>Loads data from spreadsheets and comma separated tables in simple format</a:t>
            </a:r>
          </a:p>
          <a:p>
            <a:pPr eaLnBrk="1" hangingPunct="1">
              <a:lnSpc>
                <a:spcPct val="90000"/>
              </a:lnSpc>
            </a:pPr>
            <a:r>
              <a:rPr lang="en-US" sz="2400" dirty="0" smtClean="0">
                <a:latin typeface="Calibri" pitchFamily="34" charset="0"/>
                <a:cs typeface="Calibri" pitchFamily="34" charset="0"/>
              </a:rPr>
              <a:t>Streaming Data Loader (SDL)</a:t>
            </a:r>
          </a:p>
          <a:p>
            <a:pPr lvl="1" eaLnBrk="1" hangingPunct="1">
              <a:lnSpc>
                <a:spcPct val="90000"/>
              </a:lnSpc>
            </a:pPr>
            <a:r>
              <a:rPr lang="en-US" sz="2000" dirty="0" smtClean="0">
                <a:latin typeface="Calibri" pitchFamily="34" charset="0"/>
                <a:cs typeface="Calibri" pitchFamily="34" charset="0"/>
              </a:rPr>
              <a:t>Loads data from datalogger files on a prescribed schedule</a:t>
            </a:r>
          </a:p>
          <a:p>
            <a:pPr lvl="1" eaLnBrk="1" hangingPunct="1">
              <a:lnSpc>
                <a:spcPct val="90000"/>
              </a:lnSpc>
            </a:pPr>
            <a:r>
              <a:rPr lang="en-US" sz="2000" dirty="0" smtClean="0">
                <a:latin typeface="Calibri" pitchFamily="34" charset="0"/>
                <a:cs typeface="Calibri" pitchFamily="34" charset="0"/>
              </a:rPr>
              <a:t>Interactive configuration </a:t>
            </a:r>
          </a:p>
          <a:p>
            <a:pPr eaLnBrk="1" hangingPunct="1">
              <a:lnSpc>
                <a:spcPct val="90000"/>
              </a:lnSpc>
            </a:pPr>
            <a:r>
              <a:rPr lang="en-US" sz="2400" dirty="0" smtClean="0">
                <a:latin typeface="Calibri" pitchFamily="34" charset="0"/>
                <a:cs typeface="Calibri" pitchFamily="34" charset="0"/>
              </a:rPr>
              <a:t>SQL Server Integration Services (SSIS)</a:t>
            </a:r>
          </a:p>
          <a:p>
            <a:pPr lvl="1" eaLnBrk="1" hangingPunct="1">
              <a:lnSpc>
                <a:spcPct val="90000"/>
              </a:lnSpc>
            </a:pPr>
            <a:r>
              <a:rPr lang="en-US" sz="2000" dirty="0" smtClean="0">
                <a:latin typeface="Calibri" pitchFamily="34" charset="0"/>
                <a:cs typeface="Calibri" pitchFamily="34" charset="0"/>
              </a:rPr>
              <a:t>Microsoft application accompanying SQL Server useful for programming complex loading or data management functions</a:t>
            </a:r>
          </a:p>
        </p:txBody>
      </p:sp>
      <p:pic>
        <p:nvPicPr>
          <p:cNvPr id="59396" name="Picture 4"/>
          <p:cNvPicPr>
            <a:picLocks noChangeAspect="1" noChangeArrowheads="1"/>
          </p:cNvPicPr>
          <p:nvPr/>
        </p:nvPicPr>
        <p:blipFill>
          <a:blip r:embed="rId2" cstate="print"/>
          <a:srcRect/>
          <a:stretch>
            <a:fillRect/>
          </a:stretch>
        </p:blipFill>
        <p:spPr bwMode="auto">
          <a:xfrm>
            <a:off x="5048250" y="914400"/>
            <a:ext cx="3924300" cy="2041525"/>
          </a:xfrm>
          <a:prstGeom prst="rect">
            <a:avLst/>
          </a:prstGeom>
          <a:noFill/>
          <a:ln w="9525">
            <a:noFill/>
            <a:miter lim="800000"/>
            <a:headEnd/>
            <a:tailEnd/>
          </a:ln>
        </p:spPr>
      </p:pic>
      <p:sp>
        <p:nvSpPr>
          <p:cNvPr id="59397" name="Text Box 5"/>
          <p:cNvSpPr txBox="1">
            <a:spLocks noChangeArrowheads="1"/>
          </p:cNvSpPr>
          <p:nvPr/>
        </p:nvSpPr>
        <p:spPr bwMode="auto">
          <a:xfrm>
            <a:off x="6477000" y="879475"/>
            <a:ext cx="2436813" cy="400110"/>
          </a:xfrm>
          <a:prstGeom prst="rect">
            <a:avLst/>
          </a:prstGeom>
          <a:solidFill>
            <a:srgbClr val="FDFFE1"/>
          </a:solidFill>
          <a:ln w="76200">
            <a:solidFill>
              <a:schemeClr val="accent2"/>
            </a:solidFill>
            <a:miter lim="800000"/>
            <a:headEnd/>
            <a:tailEnd/>
          </a:ln>
        </p:spPr>
        <p:txBody>
          <a:bodyPr wrap="square">
            <a:spAutoFit/>
          </a:bodyPr>
          <a:lstStyle/>
          <a:p>
            <a:pPr algn="ctr" fontAlgn="base">
              <a:spcBef>
                <a:spcPct val="0"/>
              </a:spcBef>
              <a:spcAft>
                <a:spcPct val="0"/>
              </a:spcAft>
            </a:pPr>
            <a:r>
              <a:rPr lang="en-US" altLang="zh-CN" sz="2000" b="1" dirty="0" smtClean="0">
                <a:solidFill>
                  <a:srgbClr val="3333CC"/>
                </a:solidFill>
                <a:latin typeface="Arial" pitchFamily="34" charset="0"/>
                <a:ea typeface="SimSun" pitchFamily="2" charset="-122"/>
              </a:rPr>
              <a:t>ODM Data Loader</a:t>
            </a:r>
          </a:p>
        </p:txBody>
      </p:sp>
      <p:pic>
        <p:nvPicPr>
          <p:cNvPr id="59398" name="Picture 6"/>
          <p:cNvPicPr>
            <a:picLocks noChangeAspect="1" noChangeArrowheads="1"/>
          </p:cNvPicPr>
          <p:nvPr/>
        </p:nvPicPr>
        <p:blipFill>
          <a:blip r:embed="rId3" cstate="print"/>
          <a:srcRect/>
          <a:stretch>
            <a:fillRect/>
          </a:stretch>
        </p:blipFill>
        <p:spPr bwMode="auto">
          <a:xfrm>
            <a:off x="5786438" y="2347913"/>
            <a:ext cx="3357562" cy="2420937"/>
          </a:xfrm>
          <a:prstGeom prst="rect">
            <a:avLst/>
          </a:prstGeom>
          <a:noFill/>
          <a:ln w="9525">
            <a:solidFill>
              <a:schemeClr val="tx1"/>
            </a:solidFill>
            <a:miter lim="800000"/>
            <a:headEnd/>
            <a:tailEnd/>
          </a:ln>
        </p:spPr>
      </p:pic>
      <p:sp>
        <p:nvSpPr>
          <p:cNvPr id="59399" name="Text Box 9"/>
          <p:cNvSpPr txBox="1">
            <a:spLocks noChangeArrowheads="1"/>
          </p:cNvSpPr>
          <p:nvPr/>
        </p:nvSpPr>
        <p:spPr bwMode="auto">
          <a:xfrm>
            <a:off x="7445375" y="2514600"/>
            <a:ext cx="1468438" cy="400110"/>
          </a:xfrm>
          <a:prstGeom prst="rect">
            <a:avLst/>
          </a:prstGeom>
          <a:solidFill>
            <a:srgbClr val="FDFFE1"/>
          </a:solidFill>
          <a:ln w="76200">
            <a:solidFill>
              <a:schemeClr val="accent2"/>
            </a:solidFill>
            <a:miter lim="800000"/>
            <a:headEnd/>
            <a:tailEnd/>
          </a:ln>
        </p:spPr>
        <p:txBody>
          <a:bodyPr>
            <a:spAutoFit/>
          </a:bodyPr>
          <a:lstStyle/>
          <a:p>
            <a:pPr algn="ctr" fontAlgn="base">
              <a:spcBef>
                <a:spcPct val="0"/>
              </a:spcBef>
              <a:spcAft>
                <a:spcPct val="0"/>
              </a:spcAft>
            </a:pPr>
            <a:r>
              <a:rPr lang="en-US" altLang="zh-CN" sz="2000" b="1" dirty="0" smtClean="0">
                <a:solidFill>
                  <a:srgbClr val="3333CC"/>
                </a:solidFill>
                <a:latin typeface="Arial" pitchFamily="34" charset="0"/>
                <a:ea typeface="SimSun" pitchFamily="2" charset="-122"/>
              </a:rPr>
              <a:t>ODM SDL</a:t>
            </a:r>
          </a:p>
        </p:txBody>
      </p:sp>
      <p:pic>
        <p:nvPicPr>
          <p:cNvPr id="59400" name="Picture 7"/>
          <p:cNvPicPr>
            <a:picLocks noChangeAspect="1" noChangeArrowheads="1"/>
          </p:cNvPicPr>
          <p:nvPr/>
        </p:nvPicPr>
        <p:blipFill>
          <a:blip r:embed="rId4" cstate="print"/>
          <a:srcRect/>
          <a:stretch>
            <a:fillRect/>
          </a:stretch>
        </p:blipFill>
        <p:spPr bwMode="auto">
          <a:xfrm>
            <a:off x="5278438" y="4349750"/>
            <a:ext cx="3616325" cy="2508250"/>
          </a:xfrm>
          <a:prstGeom prst="rect">
            <a:avLst/>
          </a:prstGeom>
          <a:noFill/>
          <a:ln w="9525">
            <a:solidFill>
              <a:schemeClr val="tx1"/>
            </a:solidFill>
            <a:miter lim="800000"/>
            <a:headEnd/>
            <a:tailEnd/>
          </a:ln>
        </p:spPr>
      </p:pic>
      <p:sp>
        <p:nvSpPr>
          <p:cNvPr id="59401" name="Text Box 8"/>
          <p:cNvSpPr txBox="1">
            <a:spLocks noChangeArrowheads="1"/>
          </p:cNvSpPr>
          <p:nvPr/>
        </p:nvSpPr>
        <p:spPr bwMode="auto">
          <a:xfrm>
            <a:off x="7613650" y="4889500"/>
            <a:ext cx="1281113" cy="473075"/>
          </a:xfrm>
          <a:prstGeom prst="rect">
            <a:avLst/>
          </a:prstGeom>
          <a:solidFill>
            <a:srgbClr val="FDFFE1"/>
          </a:solidFill>
          <a:ln w="76200">
            <a:solidFill>
              <a:schemeClr val="accent2"/>
            </a:solidFill>
            <a:miter lim="800000"/>
            <a:headEnd/>
            <a:tailEnd/>
          </a:ln>
        </p:spPr>
        <p:txBody>
          <a:bodyPr>
            <a:spAutoFit/>
          </a:bodyPr>
          <a:lstStyle/>
          <a:p>
            <a:pPr algn="ctr" fontAlgn="base">
              <a:spcBef>
                <a:spcPct val="0"/>
              </a:spcBef>
              <a:spcAft>
                <a:spcPct val="0"/>
              </a:spcAft>
            </a:pPr>
            <a:r>
              <a:rPr lang="en-US" sz="2000" b="1" smtClean="0">
                <a:solidFill>
                  <a:srgbClr val="3333CC"/>
                </a:solidFill>
                <a:latin typeface="Arial" pitchFamily="34" charset="0"/>
              </a:rPr>
              <a:t>SSIS</a:t>
            </a:r>
          </a:p>
        </p:txBody>
      </p:sp>
    </p:spTree>
    <p:extLst>
      <p:ext uri="{BB962C8B-B14F-4D97-AF65-F5344CB8AC3E}">
        <p14:creationId xmlns:p14="http://schemas.microsoft.com/office/powerpoint/2010/main" val="2538422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76200" y="609600"/>
            <a:ext cx="5029200" cy="1219200"/>
          </a:xfrm>
        </p:spPr>
        <p:txBody>
          <a:bodyPr/>
          <a:lstStyle/>
          <a:p>
            <a:pPr eaLnBrk="1" hangingPunct="1"/>
            <a:r>
              <a:rPr lang="en-US" sz="3600" b="1" dirty="0" smtClean="0"/>
              <a:t>Managing Data Within ODM - ODM Tools</a:t>
            </a:r>
          </a:p>
        </p:txBody>
      </p:sp>
      <p:pic>
        <p:nvPicPr>
          <p:cNvPr id="59396" name="Picture 5"/>
          <p:cNvPicPr>
            <a:picLocks noChangeAspect="1" noChangeArrowheads="1"/>
          </p:cNvPicPr>
          <p:nvPr/>
        </p:nvPicPr>
        <p:blipFill>
          <a:blip r:embed="rId2" cstate="print"/>
          <a:srcRect/>
          <a:stretch>
            <a:fillRect/>
          </a:stretch>
        </p:blipFill>
        <p:spPr bwMode="auto">
          <a:xfrm>
            <a:off x="5181600" y="762000"/>
            <a:ext cx="3795713" cy="3886200"/>
          </a:xfrm>
          <a:prstGeom prst="rect">
            <a:avLst/>
          </a:prstGeom>
          <a:noFill/>
          <a:ln w="9525">
            <a:noFill/>
            <a:miter lim="800000"/>
            <a:headEnd/>
            <a:tailEnd/>
          </a:ln>
        </p:spPr>
      </p:pic>
      <p:pic>
        <p:nvPicPr>
          <p:cNvPr id="59397" name="Picture 6"/>
          <p:cNvPicPr>
            <a:picLocks noChangeAspect="1" noChangeArrowheads="1"/>
          </p:cNvPicPr>
          <p:nvPr/>
        </p:nvPicPr>
        <p:blipFill>
          <a:blip r:embed="rId3" cstate="print"/>
          <a:srcRect/>
          <a:stretch>
            <a:fillRect/>
          </a:stretch>
        </p:blipFill>
        <p:spPr bwMode="auto">
          <a:xfrm>
            <a:off x="3576637" y="3962400"/>
            <a:ext cx="3509963" cy="2652713"/>
          </a:xfrm>
          <a:prstGeom prst="rect">
            <a:avLst/>
          </a:prstGeom>
          <a:noFill/>
          <a:ln w="9525">
            <a:noFill/>
            <a:miter lim="800000"/>
            <a:headEnd/>
            <a:tailEnd/>
          </a:ln>
        </p:spPr>
      </p:pic>
      <p:sp>
        <p:nvSpPr>
          <p:cNvPr id="59395" name="AutoShape 3"/>
          <p:cNvSpPr>
            <a:spLocks noGrp="1" noChangeAspect="1" noChangeArrowheads="1"/>
          </p:cNvSpPr>
          <p:nvPr>
            <p:ph type="body" idx="1"/>
          </p:nvPr>
        </p:nvSpPr>
        <p:spPr>
          <a:xfrm>
            <a:off x="104775" y="2027238"/>
            <a:ext cx="3581400" cy="4525962"/>
          </a:xfrm>
        </p:spPr>
        <p:txBody>
          <a:bodyPr/>
          <a:lstStyle/>
          <a:p>
            <a:pPr eaLnBrk="1" hangingPunct="1">
              <a:lnSpc>
                <a:spcPct val="90000"/>
              </a:lnSpc>
            </a:pPr>
            <a:r>
              <a:rPr lang="en-US" sz="2800" b="1" dirty="0" smtClean="0"/>
              <a:t>Query and export</a:t>
            </a:r>
            <a:r>
              <a:rPr lang="en-US" sz="2800" dirty="0" smtClean="0"/>
              <a:t> – export data series and metadata</a:t>
            </a:r>
          </a:p>
          <a:p>
            <a:pPr eaLnBrk="1" hangingPunct="1">
              <a:lnSpc>
                <a:spcPct val="90000"/>
              </a:lnSpc>
            </a:pPr>
            <a:r>
              <a:rPr lang="en-US" sz="2800" b="1" dirty="0" smtClean="0"/>
              <a:t>Visualize</a:t>
            </a:r>
            <a:r>
              <a:rPr lang="en-US" sz="2800" dirty="0" smtClean="0"/>
              <a:t> – plot and summarize data series</a:t>
            </a:r>
          </a:p>
          <a:p>
            <a:pPr eaLnBrk="1" hangingPunct="1">
              <a:lnSpc>
                <a:spcPct val="90000"/>
              </a:lnSpc>
            </a:pPr>
            <a:r>
              <a:rPr lang="en-US" sz="2800" b="1" dirty="0" smtClean="0"/>
              <a:t>Edit</a:t>
            </a:r>
            <a:r>
              <a:rPr lang="en-US" sz="2800" dirty="0" smtClean="0"/>
              <a:t> – delete, modify, adjust, interpolate, average, etc.</a:t>
            </a:r>
          </a:p>
          <a:p>
            <a:pPr eaLnBrk="1" hangingPunct="1">
              <a:lnSpc>
                <a:spcPct val="90000"/>
              </a:lnSpc>
            </a:pPr>
            <a:endParaRPr lang="en-US" sz="2800" dirty="0" smtClean="0"/>
          </a:p>
        </p:txBody>
      </p:sp>
    </p:spTree>
    <p:extLst>
      <p:ext uri="{BB962C8B-B14F-4D97-AF65-F5344CB8AC3E}">
        <p14:creationId xmlns:p14="http://schemas.microsoft.com/office/powerpoint/2010/main" val="3468822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p:cNvPicPr>
            <a:picLocks noChangeAspect="1" noChangeArrowheads="1"/>
          </p:cNvPicPr>
          <p:nvPr/>
        </p:nvPicPr>
        <p:blipFill>
          <a:blip r:embed="rId4" cstate="print"/>
          <a:srcRect t="4840" r="14818" b="4018"/>
          <a:stretch>
            <a:fillRect/>
          </a:stretch>
        </p:blipFill>
        <p:spPr bwMode="auto">
          <a:xfrm>
            <a:off x="488950" y="2328862"/>
            <a:ext cx="4137025" cy="4224338"/>
          </a:xfrm>
          <a:prstGeom prst="rect">
            <a:avLst/>
          </a:prstGeom>
          <a:noFill/>
          <a:ln w="9525">
            <a:solidFill>
              <a:schemeClr val="tx1"/>
            </a:solidFill>
            <a:miter lim="800000"/>
            <a:headEnd/>
            <a:tailEnd/>
          </a:ln>
        </p:spPr>
      </p:pic>
      <p:sp>
        <p:nvSpPr>
          <p:cNvPr id="39939" name="Rectangle 3"/>
          <p:cNvSpPr>
            <a:spLocks noGrp="1" noChangeArrowheads="1"/>
          </p:cNvSpPr>
          <p:nvPr>
            <p:ph type="body" sz="half" idx="4294967295"/>
          </p:nvPr>
        </p:nvSpPr>
        <p:spPr>
          <a:xfrm>
            <a:off x="457200" y="1874837"/>
            <a:ext cx="4038600" cy="4221163"/>
          </a:xfrm>
        </p:spPr>
        <p:txBody>
          <a:bodyPr/>
          <a:lstStyle/>
          <a:p>
            <a:pPr eaLnBrk="1" hangingPunct="1"/>
            <a:r>
              <a:rPr lang="en-US" sz="2400" dirty="0" smtClean="0"/>
              <a:t>Set of </a:t>
            </a:r>
            <a:r>
              <a:rPr lang="en-US" sz="2400" dirty="0" smtClean="0">
                <a:solidFill>
                  <a:srgbClr val="0066FF"/>
                </a:solidFill>
              </a:rPr>
              <a:t>query</a:t>
            </a:r>
            <a:r>
              <a:rPr lang="en-US" sz="2400" dirty="0" smtClean="0"/>
              <a:t> functions</a:t>
            </a:r>
          </a:p>
        </p:txBody>
      </p:sp>
      <p:sp>
        <p:nvSpPr>
          <p:cNvPr id="39940" name="Rectangle 4"/>
          <p:cNvSpPr>
            <a:spLocks noGrp="1" noChangeArrowheads="1"/>
          </p:cNvSpPr>
          <p:nvPr>
            <p:ph type="body" sz="half" idx="4294967295"/>
          </p:nvPr>
        </p:nvSpPr>
        <p:spPr>
          <a:xfrm>
            <a:off x="4648200" y="1912937"/>
            <a:ext cx="4495800" cy="4221163"/>
          </a:xfrm>
        </p:spPr>
        <p:txBody>
          <a:bodyPr/>
          <a:lstStyle/>
          <a:p>
            <a:pPr eaLnBrk="1" hangingPunct="1"/>
            <a:r>
              <a:rPr lang="en-US" sz="2400" dirty="0" smtClean="0"/>
              <a:t>Returns</a:t>
            </a:r>
            <a:r>
              <a:rPr lang="en-US" sz="1800" dirty="0" smtClean="0"/>
              <a:t> </a:t>
            </a:r>
            <a:r>
              <a:rPr lang="en-US" sz="2400" dirty="0" smtClean="0"/>
              <a:t>data</a:t>
            </a:r>
            <a:r>
              <a:rPr lang="en-US" sz="1800" dirty="0" smtClean="0"/>
              <a:t> </a:t>
            </a:r>
            <a:r>
              <a:rPr lang="en-US" sz="2400" dirty="0" smtClean="0"/>
              <a:t>in</a:t>
            </a:r>
            <a:r>
              <a:rPr lang="en-US" sz="1800" dirty="0" smtClean="0"/>
              <a:t> </a:t>
            </a:r>
            <a:r>
              <a:rPr lang="en-US" sz="2400" dirty="0" smtClean="0">
                <a:solidFill>
                  <a:srgbClr val="0066FF"/>
                </a:solidFill>
              </a:rPr>
              <a:t>WaterML</a:t>
            </a:r>
          </a:p>
        </p:txBody>
      </p:sp>
      <p:pic>
        <p:nvPicPr>
          <p:cNvPr id="39941" name="Picture 6"/>
          <p:cNvPicPr>
            <a:picLocks noChangeAspect="1" noChangeArrowheads="1"/>
          </p:cNvPicPr>
          <p:nvPr/>
        </p:nvPicPr>
        <p:blipFill>
          <a:blip r:embed="rId5" cstate="print"/>
          <a:srcRect b="12267"/>
          <a:stretch>
            <a:fillRect/>
          </a:stretch>
        </p:blipFill>
        <p:spPr bwMode="auto">
          <a:xfrm>
            <a:off x="4811713" y="2330450"/>
            <a:ext cx="3895725" cy="4222750"/>
          </a:xfrm>
          <a:prstGeom prst="rect">
            <a:avLst/>
          </a:prstGeom>
          <a:noFill/>
          <a:ln w="9525">
            <a:solidFill>
              <a:schemeClr val="tx1"/>
            </a:solidFill>
            <a:miter lim="800000"/>
            <a:headEnd/>
            <a:tailEnd/>
          </a:ln>
        </p:spPr>
      </p:pic>
      <p:sp>
        <p:nvSpPr>
          <p:cNvPr id="39942" name="TextBox 7"/>
          <p:cNvSpPr txBox="1">
            <a:spLocks noChangeArrowheads="1"/>
          </p:cNvSpPr>
          <p:nvPr/>
        </p:nvSpPr>
        <p:spPr bwMode="auto">
          <a:xfrm>
            <a:off x="6238875" y="6534150"/>
            <a:ext cx="2905125" cy="369888"/>
          </a:xfrm>
          <a:prstGeom prst="rect">
            <a:avLst/>
          </a:prstGeom>
          <a:noFill/>
          <a:ln w="9525">
            <a:noFill/>
            <a:miter lim="800000"/>
            <a:headEnd/>
            <a:tailEnd/>
          </a:ln>
        </p:spPr>
        <p:txBody>
          <a:bodyPr>
            <a:spAutoFit/>
          </a:bodyPr>
          <a:lstStyle/>
          <a:p>
            <a:r>
              <a:rPr lang="en-US">
                <a:solidFill>
                  <a:srgbClr val="7F7F7F"/>
                </a:solidFill>
                <a:latin typeface="Arial" pitchFamily="34" charset="0"/>
              </a:rPr>
              <a:t>Slide from David Valentine</a:t>
            </a:r>
          </a:p>
        </p:txBody>
      </p:sp>
      <p:sp>
        <p:nvSpPr>
          <p:cNvPr id="39943" name="Rectangle 7"/>
          <p:cNvSpPr txBox="1">
            <a:spLocks noChangeArrowheads="1"/>
          </p:cNvSpPr>
          <p:nvPr/>
        </p:nvSpPr>
        <p:spPr bwMode="auto">
          <a:xfrm>
            <a:off x="458788" y="145187"/>
            <a:ext cx="8228012" cy="1150213"/>
          </a:xfrm>
          <a:prstGeom prst="rect">
            <a:avLst/>
          </a:prstGeom>
          <a:noFill/>
          <a:ln w="9525">
            <a:noFill/>
            <a:miter lim="800000"/>
            <a:headEnd/>
            <a:tailEnd/>
          </a:ln>
        </p:spPr>
        <p:txBody>
          <a:bodyPr/>
          <a:lstStyle/>
          <a:p>
            <a:pPr algn="ctr" eaLnBrk="0" hangingPunct="0"/>
            <a:r>
              <a:rPr lang="en-US" sz="3200" dirty="0" smtClean="0">
                <a:solidFill>
                  <a:srgbClr val="000000"/>
                </a:solidFill>
                <a:latin typeface="+mj-lt"/>
              </a:rPr>
              <a:t>Publishing Data in an ODM Database</a:t>
            </a:r>
          </a:p>
          <a:p>
            <a:pPr algn="ctr" eaLnBrk="0" hangingPunct="0"/>
            <a:r>
              <a:rPr lang="en-US" sz="3200" dirty="0" err="1" smtClean="0">
                <a:solidFill>
                  <a:srgbClr val="000000"/>
                </a:solidFill>
                <a:latin typeface="+mj-lt"/>
              </a:rPr>
              <a:t>WaterML</a:t>
            </a:r>
            <a:r>
              <a:rPr lang="en-US" sz="3200" dirty="0" smtClean="0">
                <a:solidFill>
                  <a:srgbClr val="000000"/>
                </a:solidFill>
                <a:latin typeface="+mj-lt"/>
              </a:rPr>
              <a:t> </a:t>
            </a:r>
            <a:r>
              <a:rPr lang="en-US" sz="3200" dirty="0">
                <a:solidFill>
                  <a:srgbClr val="000000"/>
                </a:solidFill>
                <a:latin typeface="+mj-lt"/>
              </a:rPr>
              <a:t>and WaterOneFlow</a:t>
            </a:r>
          </a:p>
        </p:txBody>
      </p:sp>
      <p:sp>
        <p:nvSpPr>
          <p:cNvPr id="39944" name="Text Box 33"/>
          <p:cNvSpPr txBox="1">
            <a:spLocks noChangeArrowheads="1"/>
          </p:cNvSpPr>
          <p:nvPr/>
        </p:nvSpPr>
        <p:spPr bwMode="auto">
          <a:xfrm>
            <a:off x="1597273" y="1150213"/>
            <a:ext cx="6266952" cy="707876"/>
          </a:xfrm>
          <a:prstGeom prst="rect">
            <a:avLst/>
          </a:prstGeom>
          <a:noFill/>
          <a:ln w="9525" algn="ctr">
            <a:noFill/>
            <a:miter lim="800000"/>
            <a:headEnd/>
            <a:tailEnd/>
          </a:ln>
        </p:spPr>
        <p:txBody>
          <a:bodyPr wrap="none" lIns="91430" tIns="45715" rIns="91430" bIns="45715">
            <a:spAutoFit/>
          </a:bodyPr>
          <a:lstStyle/>
          <a:p>
            <a:pPr algn="ctr" defTabSz="457200"/>
            <a:r>
              <a:rPr lang="en-US" sz="2000" dirty="0">
                <a:solidFill>
                  <a:srgbClr val="0066FF"/>
                </a:solidFill>
                <a:latin typeface="+mj-lt"/>
                <a:ea typeface="Arial Unicode MS" pitchFamily="34" charset="-128"/>
                <a:cs typeface="Arial Unicode MS" pitchFamily="34" charset="-128"/>
              </a:rPr>
              <a:t>WaterML</a:t>
            </a:r>
            <a:r>
              <a:rPr lang="en-US" sz="2000" dirty="0">
                <a:solidFill>
                  <a:srgbClr val="000000"/>
                </a:solidFill>
                <a:latin typeface="+mj-lt"/>
                <a:ea typeface="Arial Unicode MS" pitchFamily="34" charset="-128"/>
                <a:cs typeface="Arial Unicode MS" pitchFamily="34" charset="-128"/>
              </a:rPr>
              <a:t> is an XML </a:t>
            </a:r>
            <a:r>
              <a:rPr lang="en-US" sz="2000" dirty="0" smtClean="0">
                <a:solidFill>
                  <a:srgbClr val="000000"/>
                </a:solidFill>
                <a:latin typeface="+mj-lt"/>
                <a:ea typeface="Arial Unicode MS" pitchFamily="34" charset="-128"/>
                <a:cs typeface="Arial Unicode MS" pitchFamily="34" charset="-128"/>
              </a:rPr>
              <a:t>schema for </a:t>
            </a:r>
            <a:r>
              <a:rPr lang="en-US" sz="2000" dirty="0">
                <a:solidFill>
                  <a:srgbClr val="000000"/>
                </a:solidFill>
                <a:latin typeface="+mj-lt"/>
                <a:ea typeface="Arial Unicode MS" pitchFamily="34" charset="-128"/>
                <a:cs typeface="Arial Unicode MS" pitchFamily="34" charset="-128"/>
              </a:rPr>
              <a:t>communicating water data</a:t>
            </a:r>
          </a:p>
          <a:p>
            <a:pPr algn="ctr" defTabSz="457200"/>
            <a:r>
              <a:rPr lang="en-US" sz="2000" dirty="0">
                <a:solidFill>
                  <a:srgbClr val="0066FF"/>
                </a:solidFill>
                <a:latin typeface="+mj-lt"/>
                <a:ea typeface="Arial Unicode MS" pitchFamily="34" charset="-128"/>
                <a:cs typeface="Arial Unicode MS" pitchFamily="34" charset="-128"/>
              </a:rPr>
              <a:t>WaterOneFlow</a:t>
            </a:r>
            <a:r>
              <a:rPr lang="en-US" sz="2000" dirty="0">
                <a:solidFill>
                  <a:srgbClr val="000000"/>
                </a:solidFill>
                <a:latin typeface="+mj-lt"/>
                <a:ea typeface="Arial Unicode MS" pitchFamily="34" charset="-128"/>
                <a:cs typeface="Arial Unicode MS" pitchFamily="34" charset="-128"/>
              </a:rPr>
              <a:t> is a set of web services based on WaterML</a:t>
            </a:r>
          </a:p>
        </p:txBody>
      </p:sp>
    </p:spTree>
    <p:custDataLst>
      <p:tags r:id="rId1"/>
    </p:custDataLst>
  </p:cSld>
  <p:clrMapOvr>
    <a:masterClrMapping/>
  </p:clrMapOvr>
  <p:transition advTm="12516"/>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5181600" cy="1477962"/>
          </a:xfrm>
        </p:spPr>
        <p:txBody>
          <a:bodyPr>
            <a:normAutofit fontScale="90000"/>
          </a:bodyPr>
          <a:lstStyle/>
          <a:p>
            <a:r>
              <a:rPr lang="en-US" dirty="0" smtClean="0"/>
              <a:t>Publication of Geospatial (GIS) Datasets</a:t>
            </a:r>
            <a:endParaRPr lang="en-US" dirty="0"/>
          </a:p>
        </p:txBody>
      </p:sp>
      <p:sp>
        <p:nvSpPr>
          <p:cNvPr id="3" name="Content Placeholder 2"/>
          <p:cNvSpPr>
            <a:spLocks noGrp="1"/>
          </p:cNvSpPr>
          <p:nvPr>
            <p:ph idx="1"/>
          </p:nvPr>
        </p:nvSpPr>
        <p:spPr>
          <a:xfrm>
            <a:off x="381000" y="2057400"/>
            <a:ext cx="4648200" cy="4068763"/>
          </a:xfrm>
        </p:spPr>
        <p:txBody>
          <a:bodyPr/>
          <a:lstStyle/>
          <a:p>
            <a:r>
              <a:rPr lang="en-US" dirty="0" smtClean="0"/>
              <a:t>Publishing spatial datasets using </a:t>
            </a:r>
            <a:r>
              <a:rPr lang="en-US" dirty="0" err="1" smtClean="0"/>
              <a:t>ArcGIS</a:t>
            </a:r>
            <a:r>
              <a:rPr lang="en-US" dirty="0" smtClean="0"/>
              <a:t> Server</a:t>
            </a:r>
          </a:p>
          <a:p>
            <a:pPr lvl="1"/>
            <a:r>
              <a:rPr lang="en-US" dirty="0" smtClean="0"/>
              <a:t>Using OGC standards that can be consumed by a number of GIS clients</a:t>
            </a:r>
          </a:p>
          <a:p>
            <a:pPr lvl="1"/>
            <a:r>
              <a:rPr lang="en-US" dirty="0" smtClean="0"/>
              <a:t>WMS, WFS, WCS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486400" y="3581400"/>
            <a:ext cx="3551552" cy="31146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486400" y="152400"/>
            <a:ext cx="3535851" cy="31930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868362"/>
          </a:xfrm>
        </p:spPr>
        <p:txBody>
          <a:bodyPr>
            <a:normAutofit/>
          </a:bodyPr>
          <a:lstStyle/>
          <a:p>
            <a:r>
              <a:rPr lang="en-US" sz="4000" dirty="0" smtClean="0"/>
              <a:t>Data Presentation Via a Map Interface</a:t>
            </a:r>
            <a:endParaRPr lang="en-US" sz="4000" dirty="0"/>
          </a:p>
        </p:txBody>
      </p:sp>
      <p:sp>
        <p:nvSpPr>
          <p:cNvPr id="3" name="Content Placeholder 2"/>
          <p:cNvSpPr>
            <a:spLocks noGrp="1"/>
          </p:cNvSpPr>
          <p:nvPr>
            <p:ph idx="1"/>
          </p:nvPr>
        </p:nvSpPr>
        <p:spPr>
          <a:xfrm>
            <a:off x="457200" y="1600200"/>
            <a:ext cx="3505200" cy="4525963"/>
          </a:xfrm>
        </p:spPr>
        <p:txBody>
          <a:bodyPr>
            <a:normAutofit fontScale="85000" lnSpcReduction="10000"/>
          </a:bodyPr>
          <a:lstStyle/>
          <a:p>
            <a:r>
              <a:rPr lang="en-US" dirty="0" smtClean="0"/>
              <a:t>Internet Map Server built using </a:t>
            </a:r>
            <a:r>
              <a:rPr lang="en-US" dirty="0" err="1" smtClean="0"/>
              <a:t>ArcGIS</a:t>
            </a:r>
            <a:r>
              <a:rPr lang="en-US" dirty="0" smtClean="0"/>
              <a:t> </a:t>
            </a:r>
          </a:p>
          <a:p>
            <a:r>
              <a:rPr lang="en-US" dirty="0" smtClean="0"/>
              <a:t>Web browser client</a:t>
            </a:r>
          </a:p>
          <a:p>
            <a:r>
              <a:rPr lang="en-US" dirty="0" smtClean="0"/>
              <a:t>Combine spatial data and observational data</a:t>
            </a:r>
          </a:p>
          <a:p>
            <a:r>
              <a:rPr lang="en-US" dirty="0" smtClean="0"/>
              <a:t>Launch data visualization tools</a:t>
            </a:r>
          </a:p>
          <a:p>
            <a:r>
              <a:rPr lang="en-US" dirty="0" smtClean="0"/>
              <a:t>Based on a “Region”</a:t>
            </a:r>
          </a:p>
        </p:txBody>
      </p:sp>
      <p:sp>
        <p:nvSpPr>
          <p:cNvPr id="5" name="TextBox 4"/>
          <p:cNvSpPr txBox="1"/>
          <p:nvPr/>
        </p:nvSpPr>
        <p:spPr>
          <a:xfrm>
            <a:off x="152400" y="6172200"/>
            <a:ext cx="3566297" cy="461665"/>
          </a:xfrm>
          <a:prstGeom prst="rect">
            <a:avLst/>
          </a:prstGeom>
          <a:noFill/>
        </p:spPr>
        <p:txBody>
          <a:bodyPr wrap="none" rtlCol="0">
            <a:spAutoFit/>
          </a:bodyPr>
          <a:lstStyle/>
          <a:p>
            <a:r>
              <a:rPr lang="en-US" sz="2400" dirty="0" smtClean="0">
                <a:solidFill>
                  <a:schemeClr val="accent1">
                    <a:lumMod val="75000"/>
                  </a:schemeClr>
                </a:solidFill>
              </a:rPr>
              <a:t>http://maps.usu.edu/map/</a:t>
            </a:r>
            <a:endParaRPr lang="en-US" sz="2400" dirty="0">
              <a:solidFill>
                <a:schemeClr val="accent1">
                  <a:lumMod val="75000"/>
                </a:schemeClr>
              </a:solidFill>
            </a:endParaRPr>
          </a:p>
        </p:txBody>
      </p:sp>
      <p:pic>
        <p:nvPicPr>
          <p:cNvPr id="2050" name="Picture 2"/>
          <p:cNvPicPr>
            <a:picLocks noChangeAspect="1" noChangeArrowheads="1"/>
          </p:cNvPicPr>
          <p:nvPr/>
        </p:nvPicPr>
        <p:blipFill>
          <a:blip r:embed="rId2" cstate="print"/>
          <a:srcRect/>
          <a:stretch>
            <a:fillRect/>
          </a:stretch>
        </p:blipFill>
        <p:spPr bwMode="auto">
          <a:xfrm>
            <a:off x="3962400" y="1295400"/>
            <a:ext cx="4895792"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848600" cy="1143000"/>
          </a:xfrm>
        </p:spPr>
        <p:txBody>
          <a:bodyPr>
            <a:normAutofit fontScale="90000"/>
          </a:bodyPr>
          <a:lstStyle/>
          <a:p>
            <a:r>
              <a:rPr lang="en-US" sz="4000" dirty="0" smtClean="0"/>
              <a:t>Data Preview, Visualization, and Analysis</a:t>
            </a:r>
            <a:br>
              <a:rPr lang="en-US" sz="4000" dirty="0" smtClean="0"/>
            </a:br>
            <a:r>
              <a:rPr lang="en-US" sz="3600" dirty="0" smtClean="0"/>
              <a:t>Time Series Analyst</a:t>
            </a:r>
            <a:endParaRPr lang="en-US" sz="3600" dirty="0"/>
          </a:p>
        </p:txBody>
      </p:sp>
      <p:sp>
        <p:nvSpPr>
          <p:cNvPr id="3" name="Content Placeholder 2"/>
          <p:cNvSpPr>
            <a:spLocks noGrp="1"/>
          </p:cNvSpPr>
          <p:nvPr>
            <p:ph idx="1"/>
          </p:nvPr>
        </p:nvSpPr>
        <p:spPr>
          <a:xfrm>
            <a:off x="304800" y="1600200"/>
            <a:ext cx="4343400" cy="4525963"/>
          </a:xfrm>
        </p:spPr>
        <p:txBody>
          <a:bodyPr>
            <a:normAutofit fontScale="92500" lnSpcReduction="10000"/>
          </a:bodyPr>
          <a:lstStyle/>
          <a:p>
            <a:r>
              <a:rPr lang="en-US" dirty="0" smtClean="0"/>
              <a:t>Web Browser Client</a:t>
            </a:r>
          </a:p>
          <a:p>
            <a:r>
              <a:rPr lang="en-US" dirty="0" smtClean="0"/>
              <a:t>Multiple ODM Database Support</a:t>
            </a:r>
          </a:p>
          <a:p>
            <a:r>
              <a:rPr lang="en-US" dirty="0" smtClean="0"/>
              <a:t>Variety of plot types </a:t>
            </a:r>
          </a:p>
          <a:p>
            <a:r>
              <a:rPr lang="en-US" dirty="0" smtClean="0"/>
              <a:t>Descriptive statistics</a:t>
            </a:r>
          </a:p>
          <a:p>
            <a:r>
              <a:rPr lang="en-US" dirty="0" smtClean="0"/>
              <a:t>Linked to the map application</a:t>
            </a:r>
          </a:p>
          <a:p>
            <a:r>
              <a:rPr lang="en-US" dirty="0" smtClean="0"/>
              <a:t>Data preview and download</a:t>
            </a:r>
            <a:endParaRPr lang="en-US" dirty="0"/>
          </a:p>
        </p:txBody>
      </p:sp>
      <p:sp>
        <p:nvSpPr>
          <p:cNvPr id="5" name="TextBox 4"/>
          <p:cNvSpPr txBox="1"/>
          <p:nvPr/>
        </p:nvSpPr>
        <p:spPr>
          <a:xfrm>
            <a:off x="304800" y="6172200"/>
            <a:ext cx="3751668" cy="461665"/>
          </a:xfrm>
          <a:prstGeom prst="rect">
            <a:avLst/>
          </a:prstGeom>
          <a:noFill/>
        </p:spPr>
        <p:txBody>
          <a:bodyPr wrap="none" rtlCol="0">
            <a:spAutoFit/>
          </a:bodyPr>
          <a:lstStyle/>
          <a:p>
            <a:r>
              <a:rPr lang="en-US" sz="2400" dirty="0" smtClean="0">
                <a:solidFill>
                  <a:schemeClr val="accent1">
                    <a:lumMod val="75000"/>
                  </a:schemeClr>
                </a:solidFill>
              </a:rPr>
              <a:t>http://icewater.usu.edu/tsa/</a:t>
            </a:r>
            <a:endParaRPr lang="en-US" sz="2400" dirty="0">
              <a:solidFill>
                <a:schemeClr val="accent1">
                  <a:lumMod val="75000"/>
                </a:schemeClr>
              </a:solidFill>
            </a:endParaRPr>
          </a:p>
        </p:txBody>
      </p:sp>
      <p:pic>
        <p:nvPicPr>
          <p:cNvPr id="4" name="Picture 2"/>
          <p:cNvPicPr>
            <a:picLocks noChangeAspect="1" noChangeArrowheads="1"/>
          </p:cNvPicPr>
          <p:nvPr/>
        </p:nvPicPr>
        <p:blipFill>
          <a:blip r:embed="rId2" cstate="print"/>
          <a:srcRect/>
          <a:stretch>
            <a:fillRect/>
          </a:stretch>
        </p:blipFill>
        <p:spPr bwMode="auto">
          <a:xfrm>
            <a:off x="4571566" y="1752600"/>
            <a:ext cx="4298791"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p:spPr>
        <p:txBody>
          <a:bodyPr>
            <a:normAutofit fontScale="90000"/>
          </a:bodyPr>
          <a:lstStyle/>
          <a:p>
            <a:r>
              <a:rPr lang="en-US" dirty="0" err="1" smtClean="0"/>
              <a:t>HydroServer</a:t>
            </a:r>
            <a:r>
              <a:rPr lang="en-US" dirty="0" smtClean="0"/>
              <a:t/>
            </a:r>
            <a:br>
              <a:rPr lang="en-US" dirty="0" smtClean="0"/>
            </a:br>
            <a:r>
              <a:rPr lang="en-US" dirty="0" smtClean="0"/>
              <a:t>Website</a:t>
            </a:r>
            <a:endParaRPr lang="en-US" dirty="0"/>
          </a:p>
        </p:txBody>
      </p:sp>
      <p:sp>
        <p:nvSpPr>
          <p:cNvPr id="3" name="Content Placeholder 2"/>
          <p:cNvSpPr>
            <a:spLocks noGrp="1"/>
          </p:cNvSpPr>
          <p:nvPr>
            <p:ph idx="1"/>
          </p:nvPr>
        </p:nvSpPr>
        <p:spPr>
          <a:xfrm>
            <a:off x="457200" y="1600200"/>
            <a:ext cx="4114800" cy="4525963"/>
          </a:xfrm>
        </p:spPr>
        <p:txBody>
          <a:bodyPr>
            <a:normAutofit fontScale="92500" lnSpcReduction="10000"/>
          </a:bodyPr>
          <a:lstStyle/>
          <a:p>
            <a:r>
              <a:rPr lang="en-US" dirty="0" smtClean="0"/>
              <a:t>HydroServer home page</a:t>
            </a:r>
          </a:p>
          <a:p>
            <a:r>
              <a:rPr lang="en-US" dirty="0" smtClean="0"/>
              <a:t>Observational data services</a:t>
            </a:r>
          </a:p>
          <a:p>
            <a:r>
              <a:rPr lang="en-US" dirty="0" smtClean="0"/>
              <a:t>GIS data services</a:t>
            </a:r>
          </a:p>
          <a:p>
            <a:r>
              <a:rPr lang="en-US" dirty="0" smtClean="0"/>
              <a:t>Online map </a:t>
            </a:r>
          </a:p>
          <a:p>
            <a:r>
              <a:rPr lang="en-US" dirty="0" smtClean="0"/>
              <a:t>Time Series Analyst</a:t>
            </a:r>
          </a:p>
          <a:p>
            <a:r>
              <a:rPr lang="en-US" dirty="0" smtClean="0"/>
              <a:t>Data Query and Download</a:t>
            </a:r>
          </a:p>
        </p:txBody>
      </p:sp>
      <p:sp>
        <p:nvSpPr>
          <p:cNvPr id="6" name="TextBox 5"/>
          <p:cNvSpPr txBox="1"/>
          <p:nvPr/>
        </p:nvSpPr>
        <p:spPr>
          <a:xfrm>
            <a:off x="304800" y="6172200"/>
            <a:ext cx="3144130" cy="461665"/>
          </a:xfrm>
          <a:prstGeom prst="rect">
            <a:avLst/>
          </a:prstGeom>
          <a:noFill/>
        </p:spPr>
        <p:txBody>
          <a:bodyPr wrap="none" rtlCol="0">
            <a:spAutoFit/>
          </a:bodyPr>
          <a:lstStyle/>
          <a:p>
            <a:r>
              <a:rPr lang="en-US" sz="2400" dirty="0" smtClean="0">
                <a:solidFill>
                  <a:schemeClr val="accent1">
                    <a:lumMod val="75000"/>
                  </a:schemeClr>
                </a:solidFill>
              </a:rPr>
              <a:t>http://icewater.usu.edu</a:t>
            </a:r>
            <a:endParaRPr lang="en-US" sz="2400" dirty="0">
              <a:solidFill>
                <a:schemeClr val="accent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5105400" y="304800"/>
            <a:ext cx="3645095" cy="37528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67200" y="2362200"/>
            <a:ext cx="3275034" cy="33718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400800" y="3810000"/>
            <a:ext cx="2516411"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dirty="0" err="1" smtClean="0"/>
              <a:t>HydroServer</a:t>
            </a:r>
            <a:r>
              <a:rPr lang="en-US" dirty="0" smtClean="0"/>
              <a:t> Capabilities Database</a:t>
            </a:r>
            <a:endParaRPr lang="en-US" dirty="0"/>
          </a:p>
        </p:txBody>
      </p:sp>
      <p:pic>
        <p:nvPicPr>
          <p:cNvPr id="1026" name="Picture 2" descr="\\fish\Working\Documents\Conference Papers\2010 AWRA GISWR\Proceedings Paper\HISServerCapabilitiesDatabase.jpg"/>
          <p:cNvPicPr>
            <a:picLocks noChangeAspect="1" noChangeArrowheads="1"/>
          </p:cNvPicPr>
          <p:nvPr/>
        </p:nvPicPr>
        <p:blipFill>
          <a:blip r:embed="rId2" cstate="print"/>
          <a:srcRect/>
          <a:stretch>
            <a:fillRect/>
          </a:stretch>
        </p:blipFill>
        <p:spPr bwMode="auto">
          <a:xfrm>
            <a:off x="990600" y="990600"/>
            <a:ext cx="6987879" cy="3628298"/>
          </a:xfrm>
          <a:prstGeom prst="rect">
            <a:avLst/>
          </a:prstGeom>
          <a:noFill/>
        </p:spPr>
      </p:pic>
      <p:sp>
        <p:nvSpPr>
          <p:cNvPr id="6" name="Title 1"/>
          <p:cNvSpPr txBox="1">
            <a:spLocks/>
          </p:cNvSpPr>
          <p:nvPr/>
        </p:nvSpPr>
        <p:spPr>
          <a:xfrm>
            <a:off x="304800" y="4648200"/>
            <a:ext cx="8229600" cy="609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HydroServer Capabilities Database Configuration Tool</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Content Placeholder 2"/>
          <p:cNvSpPr>
            <a:spLocks noGrp="1"/>
          </p:cNvSpPr>
          <p:nvPr>
            <p:ph idx="1"/>
          </p:nvPr>
        </p:nvSpPr>
        <p:spPr>
          <a:xfrm>
            <a:off x="457200" y="5334000"/>
            <a:ext cx="8229600" cy="1219200"/>
          </a:xfrm>
        </p:spPr>
        <p:txBody>
          <a:bodyPr>
            <a:normAutofit/>
          </a:bodyPr>
          <a:lstStyle/>
          <a:p>
            <a:r>
              <a:rPr lang="en-US" sz="2000" dirty="0" smtClean="0"/>
              <a:t>Simple Windows application for creating metadata records in your database</a:t>
            </a:r>
          </a:p>
          <a:p>
            <a:r>
              <a:rPr lang="en-US" sz="2000" dirty="0" smtClean="0"/>
              <a:t>Associating Regions with services and maps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938"/>
            <a:ext cx="8229600" cy="1042987"/>
          </a:xfrm>
        </p:spPr>
        <p:txBody>
          <a:bodyPr/>
          <a:lstStyle/>
          <a:p>
            <a:r>
              <a:rPr lang="en-US" smtClean="0">
                <a:solidFill>
                  <a:srgbClr val="000000"/>
                </a:solidFill>
              </a:rPr>
              <a:t>CUAHSI HIS</a:t>
            </a:r>
            <a:endParaRPr lang="en-US" smtClean="0">
              <a:solidFill>
                <a:srgbClr val="FF0000"/>
              </a:solidFill>
            </a:endParaRPr>
          </a:p>
        </p:txBody>
      </p:sp>
      <p:sp>
        <p:nvSpPr>
          <p:cNvPr id="60" name="TextBox 59"/>
          <p:cNvSpPr txBox="1"/>
          <p:nvPr/>
        </p:nvSpPr>
        <p:spPr>
          <a:xfrm>
            <a:off x="544513" y="858838"/>
            <a:ext cx="8304212" cy="1200150"/>
          </a:xfrm>
          <a:prstGeom prst="rect">
            <a:avLst/>
          </a:prstGeom>
          <a:noFill/>
        </p:spPr>
        <p:txBody>
          <a:bodyPr>
            <a:spAutoFit/>
          </a:bodyPr>
          <a:lstStyle/>
          <a:p>
            <a:pPr fontAlgn="auto">
              <a:spcBef>
                <a:spcPts val="0"/>
              </a:spcBef>
              <a:spcAft>
                <a:spcPts val="0"/>
              </a:spcAft>
              <a:defRPr/>
            </a:pPr>
            <a:r>
              <a:rPr lang="en-US" kern="0" dirty="0">
                <a:solidFill>
                  <a:sysClr val="windowText" lastClr="000000"/>
                </a:solidFill>
                <a:latin typeface="Arial" pitchFamily="34" charset="0"/>
              </a:rPr>
              <a:t>The CUAHSI Hydrologic Information System (HIS) is an internet based system to support the sharing of hydrologic data. It is comprised of hydrologic databases and servers connected through web services as well as software for data publication, discovery and access. </a:t>
            </a:r>
          </a:p>
        </p:txBody>
      </p:sp>
      <p:grpSp>
        <p:nvGrpSpPr>
          <p:cNvPr id="2" name="Group 27"/>
          <p:cNvGrpSpPr>
            <a:grpSpLocks/>
          </p:cNvGrpSpPr>
          <p:nvPr/>
        </p:nvGrpSpPr>
        <p:grpSpPr bwMode="auto">
          <a:xfrm>
            <a:off x="955675" y="1816100"/>
            <a:ext cx="7751763" cy="4611688"/>
            <a:chOff x="792163" y="1924735"/>
            <a:chExt cx="7891462" cy="4695825"/>
          </a:xfrm>
        </p:grpSpPr>
        <p:sp>
          <p:nvSpPr>
            <p:cNvPr id="61" name="Rectangle 60"/>
            <p:cNvSpPr/>
            <p:nvPr/>
          </p:nvSpPr>
          <p:spPr>
            <a:xfrm>
              <a:off x="3418341" y="2380578"/>
              <a:ext cx="2338510"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Discovery and Integration platform</a:t>
              </a:r>
            </a:p>
          </p:txBody>
        </p:sp>
        <p:sp>
          <p:nvSpPr>
            <p:cNvPr id="62" name="Rectangle 61"/>
            <p:cNvSpPr/>
            <p:nvPr/>
          </p:nvSpPr>
          <p:spPr>
            <a:xfrm>
              <a:off x="792163" y="5096235"/>
              <a:ext cx="2113871"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Publication platform</a:t>
              </a:r>
            </a:p>
          </p:txBody>
        </p:sp>
        <p:sp>
          <p:nvSpPr>
            <p:cNvPr id="63" name="Rectangle 62"/>
            <p:cNvSpPr/>
            <p:nvPr/>
          </p:nvSpPr>
          <p:spPr>
            <a:xfrm>
              <a:off x="6572986" y="5089769"/>
              <a:ext cx="2110639"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Synthesis and Research platform</a:t>
              </a:r>
            </a:p>
          </p:txBody>
        </p:sp>
        <p:cxnSp>
          <p:nvCxnSpPr>
            <p:cNvPr id="34824" name="Straight Arrow Connector 63"/>
            <p:cNvCxnSpPr>
              <a:cxnSpLocks noChangeShapeType="1"/>
              <a:stCxn id="62" idx="0"/>
              <a:endCxn id="61" idx="2"/>
            </p:cNvCxnSpPr>
            <p:nvPr/>
          </p:nvCxnSpPr>
          <p:spPr bwMode="auto">
            <a:xfrm rot="5400000" flipH="1" flipV="1">
              <a:off x="2299141" y="2808533"/>
              <a:ext cx="1838324" cy="2737729"/>
            </a:xfrm>
            <a:prstGeom prst="straightConnector1">
              <a:avLst/>
            </a:prstGeom>
            <a:noFill/>
            <a:ln w="57150" algn="ctr">
              <a:solidFill>
                <a:srgbClr val="4A7EBB"/>
              </a:solidFill>
              <a:round/>
              <a:headEnd/>
              <a:tailEnd type="arrow" w="med" len="med"/>
            </a:ln>
          </p:spPr>
        </p:cxnSp>
        <p:cxnSp>
          <p:nvCxnSpPr>
            <p:cNvPr id="34825" name="Straight Arrow Connector 64"/>
            <p:cNvCxnSpPr>
              <a:cxnSpLocks noChangeShapeType="1"/>
            </p:cNvCxnSpPr>
            <p:nvPr/>
          </p:nvCxnSpPr>
          <p:spPr bwMode="auto">
            <a:xfrm rot="16200000" flipH="1">
              <a:off x="5153025" y="2616885"/>
              <a:ext cx="1866900" cy="3079750"/>
            </a:xfrm>
            <a:prstGeom prst="straightConnector1">
              <a:avLst/>
            </a:prstGeom>
            <a:noFill/>
            <a:ln w="57150" algn="ctr">
              <a:solidFill>
                <a:srgbClr val="4A7EBB"/>
              </a:solidFill>
              <a:round/>
              <a:headEnd/>
              <a:tailEnd type="arrow" w="med" len="med"/>
            </a:ln>
          </p:spPr>
        </p:cxnSp>
        <p:cxnSp>
          <p:nvCxnSpPr>
            <p:cNvPr id="34826" name="Straight Arrow Connector 65"/>
            <p:cNvCxnSpPr>
              <a:cxnSpLocks noChangeShapeType="1"/>
              <a:stCxn id="62" idx="3"/>
              <a:endCxn id="63" idx="1"/>
            </p:cNvCxnSpPr>
            <p:nvPr/>
          </p:nvCxnSpPr>
          <p:spPr bwMode="auto">
            <a:xfrm flipV="1">
              <a:off x="2906713" y="5529947"/>
              <a:ext cx="3665537" cy="6350"/>
            </a:xfrm>
            <a:prstGeom prst="straightConnector1">
              <a:avLst/>
            </a:prstGeom>
            <a:noFill/>
            <a:ln w="57150" algn="ctr">
              <a:solidFill>
                <a:srgbClr val="4A7EBB"/>
              </a:solidFill>
              <a:round/>
              <a:headEnd/>
              <a:tailEnd type="arrow" w="med" len="med"/>
            </a:ln>
          </p:spPr>
        </p:cxnSp>
        <p:sp>
          <p:nvSpPr>
            <p:cNvPr id="34827" name="TextBox 15"/>
            <p:cNvSpPr txBox="1">
              <a:spLocks noChangeArrowheads="1"/>
            </p:cNvSpPr>
            <p:nvPr/>
          </p:nvSpPr>
          <p:spPr bwMode="auto">
            <a:xfrm>
              <a:off x="3759200" y="4977497"/>
              <a:ext cx="1609725" cy="400050"/>
            </a:xfrm>
            <a:prstGeom prst="rect">
              <a:avLst/>
            </a:prstGeom>
            <a:noFill/>
            <a:ln w="9525">
              <a:noFill/>
              <a:miter lim="800000"/>
              <a:headEnd/>
              <a:tailEnd/>
            </a:ln>
          </p:spPr>
          <p:txBody>
            <a:bodyPr wrap="none">
              <a:spAutoFit/>
            </a:bodyPr>
            <a:lstStyle/>
            <a:p>
              <a:pPr algn="ctr"/>
              <a:r>
                <a:rPr lang="en-US" sz="2000" b="1">
                  <a:solidFill>
                    <a:srgbClr val="000000"/>
                  </a:solidFill>
                  <a:latin typeface="Calibri" pitchFamily="34" charset="0"/>
                </a:rPr>
                <a:t>Data Services</a:t>
              </a:r>
            </a:p>
          </p:txBody>
        </p:sp>
        <p:sp>
          <p:nvSpPr>
            <p:cNvPr id="34828" name="TextBox 16"/>
            <p:cNvSpPr txBox="1">
              <a:spLocks noChangeArrowheads="1"/>
            </p:cNvSpPr>
            <p:nvPr/>
          </p:nvSpPr>
          <p:spPr bwMode="auto">
            <a:xfrm rot="-2100000">
              <a:off x="1676400" y="3812272"/>
              <a:ext cx="2151063" cy="400050"/>
            </a:xfrm>
            <a:prstGeom prst="rect">
              <a:avLst/>
            </a:prstGeom>
            <a:noFill/>
            <a:ln w="9525">
              <a:noFill/>
              <a:miter lim="800000"/>
              <a:headEnd/>
              <a:tailEnd/>
            </a:ln>
          </p:spPr>
          <p:txBody>
            <a:bodyPr wrap="none">
              <a:spAutoFit/>
            </a:bodyPr>
            <a:lstStyle/>
            <a:p>
              <a:pPr algn="ctr"/>
              <a:r>
                <a:rPr lang="en-US" sz="2000" b="1">
                  <a:solidFill>
                    <a:srgbClr val="000000"/>
                  </a:solidFill>
                  <a:latin typeface="Calibri" pitchFamily="34" charset="0"/>
                </a:rPr>
                <a:t>Metadata Services</a:t>
              </a:r>
            </a:p>
          </p:txBody>
        </p:sp>
        <p:sp>
          <p:nvSpPr>
            <p:cNvPr id="34829" name="TextBox 17"/>
            <p:cNvSpPr txBox="1">
              <a:spLocks noChangeArrowheads="1"/>
            </p:cNvSpPr>
            <p:nvPr/>
          </p:nvSpPr>
          <p:spPr bwMode="auto">
            <a:xfrm rot="1860000">
              <a:off x="5411788" y="3756710"/>
              <a:ext cx="1993900" cy="400050"/>
            </a:xfrm>
            <a:prstGeom prst="rect">
              <a:avLst/>
            </a:prstGeom>
            <a:noFill/>
            <a:ln w="9525">
              <a:noFill/>
              <a:miter lim="800000"/>
              <a:headEnd/>
              <a:tailEnd/>
            </a:ln>
          </p:spPr>
          <p:txBody>
            <a:bodyPr wrap="none">
              <a:spAutoFit/>
            </a:bodyPr>
            <a:lstStyle/>
            <a:p>
              <a:r>
                <a:rPr lang="en-US" sz="2000" b="1">
                  <a:solidFill>
                    <a:srgbClr val="000000"/>
                  </a:solidFill>
                  <a:latin typeface="Calibri" pitchFamily="34" charset="0"/>
                </a:rPr>
                <a:t>Metadata Search</a:t>
              </a:r>
            </a:p>
          </p:txBody>
        </p:sp>
        <p:sp>
          <p:nvSpPr>
            <p:cNvPr id="70" name="TextBox 13"/>
            <p:cNvSpPr txBox="1">
              <a:spLocks noChangeArrowheads="1"/>
            </p:cNvSpPr>
            <p:nvPr/>
          </p:nvSpPr>
          <p:spPr bwMode="auto">
            <a:xfrm>
              <a:off x="3767421" y="2380578"/>
              <a:ext cx="1511062" cy="368554"/>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a:solidFill>
                    <a:srgbClr val="FFFF00"/>
                  </a:solidFill>
                  <a:latin typeface="Arial" pitchFamily="34" charset="0"/>
                </a:rPr>
                <a:t>HIS Central</a:t>
              </a:r>
            </a:p>
          </p:txBody>
        </p:sp>
        <p:sp>
          <p:nvSpPr>
            <p:cNvPr id="71" name="TextBox 14"/>
            <p:cNvSpPr txBox="1">
              <a:spLocks noChangeArrowheads="1"/>
            </p:cNvSpPr>
            <p:nvPr/>
          </p:nvSpPr>
          <p:spPr bwMode="auto">
            <a:xfrm>
              <a:off x="6589147" y="5078454"/>
              <a:ext cx="2065388" cy="370169"/>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HydroDesktop</a:t>
              </a:r>
              <a:endParaRPr lang="en-US" b="1" kern="0" dirty="0">
                <a:solidFill>
                  <a:srgbClr val="FFFF00"/>
                </a:solidFill>
                <a:latin typeface="Arial" pitchFamily="34" charset="0"/>
              </a:endParaRPr>
            </a:p>
          </p:txBody>
        </p:sp>
        <p:sp>
          <p:nvSpPr>
            <p:cNvPr id="72" name="TextBox 15"/>
            <p:cNvSpPr txBox="1">
              <a:spLocks noChangeArrowheads="1"/>
            </p:cNvSpPr>
            <p:nvPr/>
          </p:nvSpPr>
          <p:spPr bwMode="auto">
            <a:xfrm>
              <a:off x="961855" y="5078454"/>
              <a:ext cx="1737317" cy="376635"/>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HydroServer</a:t>
              </a:r>
              <a:endParaRPr lang="en-US" b="1" kern="0" dirty="0">
                <a:solidFill>
                  <a:srgbClr val="FFFF00"/>
                </a:solidFill>
                <a:latin typeface="Arial" pitchFamily="34" charset="0"/>
              </a:endParaRPr>
            </a:p>
          </p:txBody>
        </p:sp>
        <p:sp>
          <p:nvSpPr>
            <p:cNvPr id="34833" name="TextBox 16"/>
            <p:cNvSpPr txBox="1">
              <a:spLocks noChangeArrowheads="1"/>
            </p:cNvSpPr>
            <p:nvPr/>
          </p:nvSpPr>
          <p:spPr bwMode="auto">
            <a:xfrm rot="-2081353">
              <a:off x="2047875" y="4018647"/>
              <a:ext cx="1824038" cy="338138"/>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Service registration</a:t>
              </a:r>
            </a:p>
          </p:txBody>
        </p:sp>
        <p:sp>
          <p:nvSpPr>
            <p:cNvPr id="34834" name="TextBox 24"/>
            <p:cNvSpPr txBox="1">
              <a:spLocks noChangeArrowheads="1"/>
            </p:cNvSpPr>
            <p:nvPr/>
          </p:nvSpPr>
          <p:spPr bwMode="auto">
            <a:xfrm rot="-2087033">
              <a:off x="2316163" y="4158347"/>
              <a:ext cx="1760537" cy="339725"/>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Catalog harvesting</a:t>
              </a:r>
            </a:p>
          </p:txBody>
        </p:sp>
        <p:sp>
          <p:nvSpPr>
            <p:cNvPr id="34835" name="TextBox 17"/>
            <p:cNvSpPr txBox="1">
              <a:spLocks noChangeArrowheads="1"/>
            </p:cNvSpPr>
            <p:nvPr/>
          </p:nvSpPr>
          <p:spPr bwMode="auto">
            <a:xfrm rot="1860000">
              <a:off x="4668838" y="3905935"/>
              <a:ext cx="3054350" cy="338137"/>
            </a:xfrm>
            <a:prstGeom prst="rect">
              <a:avLst/>
            </a:prstGeom>
            <a:noFill/>
            <a:ln w="9525">
              <a:noFill/>
              <a:miter lim="800000"/>
              <a:headEnd/>
              <a:tailEnd/>
            </a:ln>
          </p:spPr>
          <p:txBody>
            <a:bodyPr wrap="none">
              <a:spAutoFit/>
            </a:bodyPr>
            <a:lstStyle/>
            <a:p>
              <a:r>
                <a:rPr lang="en-US" sz="1600" b="1">
                  <a:solidFill>
                    <a:srgbClr val="000000"/>
                  </a:solidFill>
                  <a:latin typeface="Calibri" pitchFamily="34" charset="0"/>
                </a:rPr>
                <a:t>Service and data theme metadata</a:t>
              </a:r>
            </a:p>
          </p:txBody>
        </p:sp>
        <p:sp>
          <p:nvSpPr>
            <p:cNvPr id="34836" name="TextBox 23"/>
            <p:cNvSpPr txBox="1">
              <a:spLocks noChangeArrowheads="1"/>
            </p:cNvSpPr>
            <p:nvPr/>
          </p:nvSpPr>
          <p:spPr bwMode="auto">
            <a:xfrm rot="1860000">
              <a:off x="5486400" y="4069447"/>
              <a:ext cx="1041400" cy="338138"/>
            </a:xfrm>
            <a:prstGeom prst="rect">
              <a:avLst/>
            </a:prstGeom>
            <a:noFill/>
            <a:ln w="9525">
              <a:noFill/>
              <a:miter lim="800000"/>
              <a:headEnd/>
              <a:tailEnd/>
            </a:ln>
          </p:spPr>
          <p:txBody>
            <a:bodyPr wrap="none">
              <a:spAutoFit/>
            </a:bodyPr>
            <a:lstStyle/>
            <a:p>
              <a:r>
                <a:rPr lang="en-US" sz="1600" b="1">
                  <a:solidFill>
                    <a:srgbClr val="000000"/>
                  </a:solidFill>
                  <a:latin typeface="Calibri" pitchFamily="34" charset="0"/>
                </a:rPr>
                <a:t>Data carts</a:t>
              </a:r>
            </a:p>
          </p:txBody>
        </p:sp>
        <p:sp>
          <p:nvSpPr>
            <p:cNvPr id="34837" name="TextBox 15"/>
            <p:cNvSpPr txBox="1">
              <a:spLocks noChangeArrowheads="1"/>
            </p:cNvSpPr>
            <p:nvPr/>
          </p:nvSpPr>
          <p:spPr bwMode="auto">
            <a:xfrm>
              <a:off x="3617913" y="5225147"/>
              <a:ext cx="1892300" cy="338138"/>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Water Data Services</a:t>
              </a:r>
            </a:p>
          </p:txBody>
        </p:sp>
        <p:sp>
          <p:nvSpPr>
            <p:cNvPr id="34838" name="TextBox 13"/>
            <p:cNvSpPr txBox="1">
              <a:spLocks noChangeArrowheads="1"/>
            </p:cNvSpPr>
            <p:nvPr/>
          </p:nvSpPr>
          <p:spPr bwMode="auto">
            <a:xfrm>
              <a:off x="3589338" y="5483910"/>
              <a:ext cx="1949450" cy="339725"/>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Spatial Data Services</a:t>
              </a:r>
            </a:p>
          </p:txBody>
        </p:sp>
        <p:sp>
          <p:nvSpPr>
            <p:cNvPr id="79" name="TextBox 78"/>
            <p:cNvSpPr txBox="1"/>
            <p:nvPr/>
          </p:nvSpPr>
          <p:spPr>
            <a:xfrm>
              <a:off x="2810684" y="1924735"/>
              <a:ext cx="185852" cy="462308"/>
            </a:xfrm>
            <a:prstGeom prst="rect">
              <a:avLst/>
            </a:prstGeom>
            <a:noFill/>
          </p:spPr>
          <p:txBody>
            <a:bodyPr wrap="none">
              <a:spAutoFit/>
            </a:bodyPr>
            <a:lstStyle/>
            <a:p>
              <a:pPr fontAlgn="auto">
                <a:spcBef>
                  <a:spcPts val="0"/>
                </a:spcBef>
                <a:spcAft>
                  <a:spcPts val="0"/>
                </a:spcAft>
                <a:defRPr/>
              </a:pPr>
              <a:endParaRPr lang="en-US" sz="2400" kern="0" dirty="0">
                <a:solidFill>
                  <a:sysClr val="windowText" lastClr="000000"/>
                </a:solidFill>
                <a:latin typeface="Arial" pitchFamily="34" charset="0"/>
              </a:endParaRPr>
            </a:p>
          </p:txBody>
        </p:sp>
        <p:sp>
          <p:nvSpPr>
            <p:cNvPr id="80" name="TextBox 79"/>
            <p:cNvSpPr txBox="1"/>
            <p:nvPr/>
          </p:nvSpPr>
          <p:spPr>
            <a:xfrm>
              <a:off x="5750386" y="2380578"/>
              <a:ext cx="2412852" cy="646585"/>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search portals Google, Yahoo, Bing</a:t>
              </a:r>
            </a:p>
          </p:txBody>
        </p:sp>
        <p:sp>
          <p:nvSpPr>
            <p:cNvPr id="81" name="TextBox 80"/>
            <p:cNvSpPr txBox="1"/>
            <p:nvPr/>
          </p:nvSpPr>
          <p:spPr>
            <a:xfrm>
              <a:off x="6660256" y="5973975"/>
              <a:ext cx="2023369" cy="370169"/>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browsers</a:t>
              </a:r>
            </a:p>
          </p:txBody>
        </p:sp>
        <p:sp>
          <p:nvSpPr>
            <p:cNvPr id="82" name="TextBox 81"/>
            <p:cNvSpPr txBox="1"/>
            <p:nvPr/>
          </p:nvSpPr>
          <p:spPr>
            <a:xfrm>
              <a:off x="999025" y="5973975"/>
              <a:ext cx="1611261" cy="646585"/>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web servers</a:t>
              </a:r>
            </a:p>
          </p:txBody>
        </p:sp>
        <p:sp>
          <p:nvSpPr>
            <p:cNvPr id="83" name="TextBox 82"/>
            <p:cNvSpPr txBox="1"/>
            <p:nvPr/>
          </p:nvSpPr>
          <p:spPr>
            <a:xfrm>
              <a:off x="4014685" y="5933563"/>
              <a:ext cx="1611261" cy="370170"/>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HTML</a:t>
              </a:r>
            </a:p>
          </p:txBody>
        </p:sp>
      </p:grpSp>
      <p:sp>
        <p:nvSpPr>
          <p:cNvPr id="3" name="Oval 2"/>
          <p:cNvSpPr/>
          <p:nvPr/>
        </p:nvSpPr>
        <p:spPr>
          <a:xfrm>
            <a:off x="457200" y="3682666"/>
            <a:ext cx="2925763" cy="3022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838200" y="76200"/>
            <a:ext cx="7848600" cy="1143000"/>
          </a:xfrm>
        </p:spPr>
        <p:txBody>
          <a:bodyPr/>
          <a:lstStyle/>
          <a:p>
            <a:r>
              <a:rPr lang="en-US" sz="3600" dirty="0" smtClean="0"/>
              <a:t>HydroServer Capabilities Web Service</a:t>
            </a:r>
          </a:p>
        </p:txBody>
      </p:sp>
      <p:sp>
        <p:nvSpPr>
          <p:cNvPr id="3" name="Content Placeholder 2"/>
          <p:cNvSpPr>
            <a:spLocks noGrp="1"/>
          </p:cNvSpPr>
          <p:nvPr>
            <p:ph idx="1"/>
          </p:nvPr>
        </p:nvSpPr>
        <p:spPr>
          <a:xfrm>
            <a:off x="192742" y="1237129"/>
            <a:ext cx="3733800" cy="4525963"/>
          </a:xfrm>
        </p:spPr>
        <p:txBody>
          <a:bodyPr>
            <a:normAutofit/>
          </a:bodyPr>
          <a:lstStyle/>
          <a:p>
            <a:pPr>
              <a:defRPr/>
            </a:pPr>
            <a:r>
              <a:rPr lang="en-US" sz="2000" dirty="0" smtClean="0"/>
              <a:t>Publish capabilities of each </a:t>
            </a:r>
            <a:r>
              <a:rPr lang="en-US" sz="2000" dirty="0" err="1" smtClean="0"/>
              <a:t>HydroServer</a:t>
            </a:r>
            <a:endParaRPr lang="en-US" sz="2000" dirty="0" smtClean="0"/>
          </a:p>
          <a:p>
            <a:pPr lvl="1">
              <a:defRPr/>
            </a:pPr>
            <a:r>
              <a:rPr lang="en-US" sz="1800" dirty="0" smtClean="0"/>
              <a:t>Listing of published observational data services</a:t>
            </a:r>
          </a:p>
          <a:p>
            <a:pPr lvl="1">
              <a:defRPr/>
            </a:pPr>
            <a:r>
              <a:rPr lang="en-US" sz="1800" dirty="0" smtClean="0"/>
              <a:t>Listing of published spatial data services</a:t>
            </a:r>
          </a:p>
          <a:p>
            <a:pPr>
              <a:defRPr/>
            </a:pPr>
            <a:r>
              <a:rPr lang="en-US" sz="2000" dirty="0" smtClean="0"/>
              <a:t>Supports automatic cataloging of available services at HIS Central</a:t>
            </a:r>
          </a:p>
          <a:p>
            <a:pPr>
              <a:defRPr/>
            </a:pPr>
            <a:r>
              <a:rPr lang="en-US" sz="2000" b="1" dirty="0" smtClean="0"/>
              <a:t>Makes </a:t>
            </a:r>
            <a:r>
              <a:rPr lang="en-US" sz="2000" b="1" dirty="0" err="1" smtClean="0"/>
              <a:t>HydroServers</a:t>
            </a:r>
            <a:r>
              <a:rPr lang="en-US" sz="2000" b="1" dirty="0" smtClean="0"/>
              <a:t> self describing</a:t>
            </a:r>
            <a:endParaRPr lang="en-US" sz="2000" b="1" dirty="0"/>
          </a:p>
        </p:txBody>
      </p:sp>
      <p:pic>
        <p:nvPicPr>
          <p:cNvPr id="45060" name="Picture 2"/>
          <p:cNvPicPr>
            <a:picLocks noChangeAspect="1" noChangeArrowheads="1"/>
          </p:cNvPicPr>
          <p:nvPr/>
        </p:nvPicPr>
        <p:blipFill>
          <a:blip r:embed="rId2" cstate="print"/>
          <a:srcRect/>
          <a:stretch>
            <a:fillRect/>
          </a:stretch>
        </p:blipFill>
        <p:spPr bwMode="auto">
          <a:xfrm>
            <a:off x="4114800" y="1219200"/>
            <a:ext cx="4913313" cy="5343525"/>
          </a:xfrm>
          <a:prstGeom prst="rect">
            <a:avLst/>
          </a:prstGeom>
          <a:noFill/>
          <a:ln w="9525">
            <a:noFill/>
            <a:miter lim="800000"/>
            <a:headEnd/>
            <a:tailEnd/>
          </a:ln>
        </p:spPr>
      </p:pic>
      <p:grpSp>
        <p:nvGrpSpPr>
          <p:cNvPr id="2" name="Group 4"/>
          <p:cNvGrpSpPr/>
          <p:nvPr/>
        </p:nvGrpSpPr>
        <p:grpSpPr>
          <a:xfrm>
            <a:off x="868830" y="4979147"/>
            <a:ext cx="2984500" cy="1577164"/>
            <a:chOff x="2755900" y="2095500"/>
            <a:chExt cx="3695700" cy="1953000"/>
          </a:xfrm>
        </p:grpSpPr>
        <p:sp>
          <p:nvSpPr>
            <p:cNvPr id="6" name="Rectangle 5"/>
            <p:cNvSpPr/>
            <p:nvPr/>
          </p:nvSpPr>
          <p:spPr>
            <a:xfrm>
              <a:off x="3873500" y="2095500"/>
              <a:ext cx="1371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Catalog</a:t>
              </a:r>
              <a:endParaRPr lang="en-US" sz="1400" dirty="0">
                <a:solidFill>
                  <a:prstClr val="white"/>
                </a:solidFill>
              </a:endParaRPr>
            </a:p>
          </p:txBody>
        </p:sp>
        <p:sp>
          <p:nvSpPr>
            <p:cNvPr id="7" name="Rectangle 6"/>
            <p:cNvSpPr/>
            <p:nvPr/>
          </p:nvSpPr>
          <p:spPr>
            <a:xfrm>
              <a:off x="2755900" y="3488880"/>
              <a:ext cx="137159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Server</a:t>
              </a:r>
              <a:endParaRPr lang="en-US" sz="1400" dirty="0">
                <a:solidFill>
                  <a:prstClr val="white"/>
                </a:solidFill>
              </a:endParaRPr>
            </a:p>
          </p:txBody>
        </p:sp>
        <p:sp>
          <p:nvSpPr>
            <p:cNvPr id="8" name="Rectangle 7"/>
            <p:cNvSpPr/>
            <p:nvPr/>
          </p:nvSpPr>
          <p:spPr>
            <a:xfrm>
              <a:off x="5080001" y="3488880"/>
              <a:ext cx="137159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Desktop</a:t>
              </a:r>
              <a:endParaRPr lang="en-US" dirty="0">
                <a:solidFill>
                  <a:prstClr val="white"/>
                </a:solidFill>
              </a:endParaRPr>
            </a:p>
          </p:txBody>
        </p:sp>
        <p:cxnSp>
          <p:nvCxnSpPr>
            <p:cNvPr id="9" name="Straight Arrow Connector 8"/>
            <p:cNvCxnSpPr>
              <a:stCxn id="7" idx="3"/>
              <a:endCxn id="8" idx="1"/>
            </p:cNvCxnSpPr>
            <p:nvPr/>
          </p:nvCxnSpPr>
          <p:spPr>
            <a:xfrm>
              <a:off x="4127499" y="3717480"/>
              <a:ext cx="952501" cy="1966"/>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6" idx="2"/>
            </p:cNvCxnSpPr>
            <p:nvPr/>
          </p:nvCxnSpPr>
          <p:spPr>
            <a:xfrm rot="5400000" flipH="1" flipV="1">
              <a:off x="3532410" y="2461991"/>
              <a:ext cx="936180" cy="111760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8" idx="0"/>
            </p:cNvCxnSpPr>
            <p:nvPr/>
          </p:nvCxnSpPr>
          <p:spPr>
            <a:xfrm rot="16200000" flipH="1">
              <a:off x="4694461" y="2417539"/>
              <a:ext cx="936180" cy="1206501"/>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9175513">
              <a:off x="3329425" y="2656260"/>
              <a:ext cx="1292925" cy="724126"/>
            </a:xfrm>
            <a:prstGeom prst="rect">
              <a:avLst/>
            </a:prstGeom>
            <a:noFill/>
          </p:spPr>
          <p:txBody>
            <a:bodyPr wrap="square" rtlCol="0">
              <a:spAutoFit/>
            </a:bodyPr>
            <a:lstStyle/>
            <a:p>
              <a:pPr algn="ctr"/>
              <a:r>
                <a:rPr lang="en-US" sz="1600" dirty="0" smtClean="0">
                  <a:solidFill>
                    <a:prstClr val="black"/>
                  </a:solidFill>
                </a:rPr>
                <a:t>Metadata Services</a:t>
              </a:r>
              <a:endParaRPr lang="en-US" sz="1600" dirty="0">
                <a:solidFill>
                  <a:prstClr val="black"/>
                </a:solidFill>
              </a:endParaRPr>
            </a:p>
          </p:txBody>
        </p:sp>
        <p:sp>
          <p:nvSpPr>
            <p:cNvPr id="13" name="TextBox 12"/>
            <p:cNvSpPr txBox="1"/>
            <p:nvPr/>
          </p:nvSpPr>
          <p:spPr>
            <a:xfrm rot="2309476">
              <a:off x="4575355" y="2633645"/>
              <a:ext cx="1130783" cy="724126"/>
            </a:xfrm>
            <a:prstGeom prst="rect">
              <a:avLst/>
            </a:prstGeom>
            <a:noFill/>
          </p:spPr>
          <p:txBody>
            <a:bodyPr wrap="square" rtlCol="0">
              <a:spAutoFit/>
            </a:bodyPr>
            <a:lstStyle/>
            <a:p>
              <a:pPr algn="ctr"/>
              <a:r>
                <a:rPr lang="en-US" sz="1600" dirty="0" smtClean="0">
                  <a:solidFill>
                    <a:prstClr val="black"/>
                  </a:solidFill>
                </a:rPr>
                <a:t>Catalog Services</a:t>
              </a:r>
              <a:endParaRPr lang="en-US" sz="1600" dirty="0">
                <a:solidFill>
                  <a:prstClr val="black"/>
                </a:solidFill>
              </a:endParaRPr>
            </a:p>
          </p:txBody>
        </p:sp>
        <p:sp>
          <p:nvSpPr>
            <p:cNvPr id="14" name="TextBox 13"/>
            <p:cNvSpPr txBox="1"/>
            <p:nvPr/>
          </p:nvSpPr>
          <p:spPr>
            <a:xfrm>
              <a:off x="4039194" y="3324374"/>
              <a:ext cx="1138569" cy="724126"/>
            </a:xfrm>
            <a:prstGeom prst="rect">
              <a:avLst/>
            </a:prstGeom>
            <a:noFill/>
          </p:spPr>
          <p:txBody>
            <a:bodyPr wrap="square" rtlCol="0">
              <a:spAutoFit/>
            </a:bodyPr>
            <a:lstStyle/>
            <a:p>
              <a:pPr algn="ctr"/>
              <a:r>
                <a:rPr lang="en-US" sz="1600" dirty="0" smtClean="0">
                  <a:solidFill>
                    <a:prstClr val="black"/>
                  </a:solidFill>
                </a:rPr>
                <a:t>Data Services</a:t>
              </a:r>
              <a:endParaRPr lang="en-US" sz="1600" dirty="0">
                <a:solidFill>
                  <a:prstClr val="black"/>
                </a:solidFill>
              </a:endParaRPr>
            </a:p>
          </p:txBody>
        </p:sp>
      </p:grpSp>
      <p:sp>
        <p:nvSpPr>
          <p:cNvPr id="15" name="Oval 14"/>
          <p:cNvSpPr/>
          <p:nvPr/>
        </p:nvSpPr>
        <p:spPr>
          <a:xfrm rot="19348270">
            <a:off x="1277471" y="5347447"/>
            <a:ext cx="1159435" cy="673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0860743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smtClean="0"/>
              <a:t>Summary</a:t>
            </a:r>
          </a:p>
        </p:txBody>
      </p:sp>
      <p:sp>
        <p:nvSpPr>
          <p:cNvPr id="3" name="Content Placeholder 2"/>
          <p:cNvSpPr>
            <a:spLocks noGrp="1"/>
          </p:cNvSpPr>
          <p:nvPr>
            <p:ph idx="1"/>
          </p:nvPr>
        </p:nvSpPr>
        <p:spPr>
          <a:xfrm>
            <a:off x="533400" y="1295400"/>
            <a:ext cx="8229600" cy="5334000"/>
          </a:xfrm>
        </p:spPr>
        <p:txBody>
          <a:bodyPr>
            <a:normAutofit fontScale="85000" lnSpcReduction="20000"/>
          </a:bodyPr>
          <a:lstStyle/>
          <a:p>
            <a:pPr>
              <a:defRPr/>
            </a:pPr>
            <a:r>
              <a:rPr lang="en-US" dirty="0" err="1" smtClean="0"/>
              <a:t>HydroServer</a:t>
            </a:r>
            <a:r>
              <a:rPr lang="en-US" dirty="0" smtClean="0"/>
              <a:t> provides a self contained autonomous data publication system</a:t>
            </a:r>
          </a:p>
          <a:p>
            <a:pPr>
              <a:defRPr/>
            </a:pPr>
            <a:r>
              <a:rPr lang="en-US" dirty="0" smtClean="0"/>
              <a:t>Local control of data, but universally accessible</a:t>
            </a:r>
          </a:p>
          <a:p>
            <a:pPr>
              <a:defRPr/>
            </a:pPr>
            <a:r>
              <a:rPr lang="en-US" dirty="0" smtClean="0"/>
              <a:t>Downloadable user (data publisher) configurable software stack that contains:</a:t>
            </a:r>
          </a:p>
          <a:p>
            <a:pPr lvl="1">
              <a:defRPr/>
            </a:pPr>
            <a:r>
              <a:rPr lang="en-US" dirty="0" smtClean="0"/>
              <a:t>ODM and associated tools</a:t>
            </a:r>
          </a:p>
          <a:p>
            <a:pPr lvl="1">
              <a:defRPr/>
            </a:pPr>
            <a:r>
              <a:rPr lang="en-US" dirty="0" err="1" smtClean="0"/>
              <a:t>WaterOneFlow</a:t>
            </a:r>
            <a:r>
              <a:rPr lang="en-US" dirty="0" smtClean="0"/>
              <a:t> web services</a:t>
            </a:r>
          </a:p>
          <a:p>
            <a:pPr lvl="1">
              <a:defRPr/>
            </a:pPr>
            <a:r>
              <a:rPr lang="en-US" dirty="0" smtClean="0"/>
              <a:t>Geographic data sharing using WFS, WCS, WMS from </a:t>
            </a:r>
            <a:r>
              <a:rPr lang="en-US" dirty="0" err="1" smtClean="0"/>
              <a:t>ArcGIS</a:t>
            </a:r>
            <a:r>
              <a:rPr lang="en-US" dirty="0" smtClean="0"/>
              <a:t> server</a:t>
            </a:r>
          </a:p>
          <a:p>
            <a:pPr lvl="1">
              <a:defRPr/>
            </a:pPr>
            <a:r>
              <a:rPr lang="en-US" dirty="0" smtClean="0"/>
              <a:t>Time Series Analyst</a:t>
            </a:r>
          </a:p>
          <a:p>
            <a:pPr lvl="1">
              <a:defRPr/>
            </a:pPr>
            <a:r>
              <a:rPr lang="en-US" dirty="0" err="1" smtClean="0"/>
              <a:t>ArcGIS</a:t>
            </a:r>
            <a:r>
              <a:rPr lang="en-US" dirty="0" smtClean="0"/>
              <a:t> server based web map application</a:t>
            </a:r>
          </a:p>
          <a:p>
            <a:pPr lvl="1">
              <a:defRPr/>
            </a:pPr>
            <a:r>
              <a:rPr lang="en-US" dirty="0" smtClean="0"/>
              <a:t>HydroServer Capabilities web service that publishes metadata about regions and services (observational and spatial)</a:t>
            </a:r>
          </a:p>
          <a:p>
            <a:pPr>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1409700" y="1295400"/>
            <a:ext cx="6324600" cy="4267200"/>
          </a:xfrm>
        </p:spPr>
        <p:txBody>
          <a:bodyPr/>
          <a:lstStyle/>
          <a:p>
            <a:pPr eaLnBrk="1" hangingPunct="1">
              <a:lnSpc>
                <a:spcPct val="80000"/>
              </a:lnSpc>
            </a:pPr>
            <a:r>
              <a:rPr lang="en-US" dirty="0" smtClean="0"/>
              <a:t>Questions?</a:t>
            </a:r>
          </a:p>
        </p:txBody>
      </p:sp>
      <p:grpSp>
        <p:nvGrpSpPr>
          <p:cNvPr id="2" name="Group 4"/>
          <p:cNvGrpSpPr>
            <a:grpSpLocks/>
          </p:cNvGrpSpPr>
          <p:nvPr/>
        </p:nvGrpSpPr>
        <p:grpSpPr bwMode="auto">
          <a:xfrm>
            <a:off x="6629400" y="5715000"/>
            <a:ext cx="2657475" cy="966787"/>
            <a:chOff x="6629400" y="5715000"/>
            <a:chExt cx="2657475" cy="966787"/>
          </a:xfrm>
        </p:grpSpPr>
        <p:pic>
          <p:nvPicPr>
            <p:cNvPr id="32778" name="Picture 11" descr="nsf4c"/>
            <p:cNvPicPr>
              <a:picLocks noChangeAspect="1" noChangeArrowheads="1"/>
            </p:cNvPicPr>
            <p:nvPr/>
          </p:nvPicPr>
          <p:blipFill>
            <a:blip r:embed="rId2" cstate="print"/>
            <a:srcRect/>
            <a:stretch>
              <a:fillRect/>
            </a:stretch>
          </p:blipFill>
          <p:spPr bwMode="auto">
            <a:xfrm>
              <a:off x="6629400" y="5715000"/>
              <a:ext cx="995362" cy="966787"/>
            </a:xfrm>
            <a:prstGeom prst="rect">
              <a:avLst/>
            </a:prstGeom>
            <a:noFill/>
            <a:ln w="9525">
              <a:noFill/>
              <a:miter lim="800000"/>
              <a:headEnd/>
              <a:tailEnd/>
            </a:ln>
          </p:spPr>
        </p:pic>
        <p:sp>
          <p:nvSpPr>
            <p:cNvPr id="32779" name="Text Box 12"/>
            <p:cNvSpPr txBox="1">
              <a:spLocks noChangeArrowheads="1"/>
            </p:cNvSpPr>
            <p:nvPr/>
          </p:nvSpPr>
          <p:spPr bwMode="auto">
            <a:xfrm>
              <a:off x="7620000" y="5791200"/>
              <a:ext cx="1666875" cy="641350"/>
            </a:xfrm>
            <a:prstGeom prst="rect">
              <a:avLst/>
            </a:prstGeom>
            <a:noFill/>
            <a:ln w="9525" algn="ctr">
              <a:noFill/>
              <a:miter lim="800000"/>
              <a:headEnd/>
              <a:tailEnd/>
            </a:ln>
          </p:spPr>
          <p:txBody>
            <a:bodyPr>
              <a:spAutoFit/>
            </a:bodyPr>
            <a:lstStyle/>
            <a:p>
              <a:pPr defTabSz="4389438"/>
              <a:r>
                <a:rPr lang="en-US" dirty="0"/>
                <a:t>Support</a:t>
              </a:r>
            </a:p>
            <a:p>
              <a:pPr defTabSz="4389438"/>
              <a:r>
                <a:rPr lang="en-US" dirty="0"/>
                <a:t>EAR 0622374</a:t>
              </a:r>
            </a:p>
          </p:txBody>
        </p:sp>
      </p:grpSp>
      <p:grpSp>
        <p:nvGrpSpPr>
          <p:cNvPr id="3" name="Group 11"/>
          <p:cNvGrpSpPr>
            <a:grpSpLocks/>
          </p:cNvGrpSpPr>
          <p:nvPr/>
        </p:nvGrpSpPr>
        <p:grpSpPr bwMode="auto">
          <a:xfrm>
            <a:off x="152400" y="152400"/>
            <a:ext cx="3465513" cy="1300162"/>
            <a:chOff x="228600" y="5232772"/>
            <a:chExt cx="3733800" cy="1400590"/>
          </a:xfrm>
        </p:grpSpPr>
        <p:pic>
          <p:nvPicPr>
            <p:cNvPr id="32775" name="Picture 4" descr="cuahsi_logo_4"/>
            <p:cNvPicPr>
              <a:picLocks noChangeAspect="1" noChangeArrowheads="1"/>
            </p:cNvPicPr>
            <p:nvPr/>
          </p:nvPicPr>
          <p:blipFill>
            <a:blip r:embed="rId3" cstate="print"/>
            <a:srcRect r="69569"/>
            <a:stretch>
              <a:fillRect/>
            </a:stretch>
          </p:blipFill>
          <p:spPr bwMode="auto">
            <a:xfrm>
              <a:off x="228600" y="5232772"/>
              <a:ext cx="1447800" cy="1400590"/>
            </a:xfrm>
            <a:prstGeom prst="rect">
              <a:avLst/>
            </a:prstGeom>
            <a:noFill/>
            <a:ln w="9525">
              <a:noFill/>
              <a:miter lim="800000"/>
              <a:headEnd/>
              <a:tailEnd/>
            </a:ln>
          </p:spPr>
        </p:pic>
        <p:sp>
          <p:nvSpPr>
            <p:cNvPr id="32776" name="Rectangle 9"/>
            <p:cNvSpPr>
              <a:spLocks noChangeArrowheads="1"/>
            </p:cNvSpPr>
            <p:nvPr/>
          </p:nvSpPr>
          <p:spPr bwMode="auto">
            <a:xfrm>
              <a:off x="1600200" y="5257800"/>
              <a:ext cx="2362200" cy="1326325"/>
            </a:xfrm>
            <a:prstGeom prst="rect">
              <a:avLst/>
            </a:prstGeom>
            <a:noFill/>
            <a:ln w="9525">
              <a:noFill/>
              <a:miter lim="800000"/>
              <a:headEnd/>
              <a:tailEnd/>
            </a:ln>
          </p:spPr>
          <p:txBody>
            <a:bodyPr>
              <a:spAutoFit/>
            </a:bodyPr>
            <a:lstStyle/>
            <a:p>
              <a:pPr>
                <a:lnSpc>
                  <a:spcPct val="90000"/>
                </a:lnSpc>
              </a:pPr>
              <a:r>
                <a:rPr lang="en-US" sz="2800"/>
                <a:t>CUAHSI</a:t>
              </a:r>
            </a:p>
            <a:p>
              <a:pPr>
                <a:lnSpc>
                  <a:spcPct val="80000"/>
                </a:lnSpc>
              </a:pPr>
              <a:r>
                <a:rPr lang="en-US" sz="5400"/>
                <a:t>HIS</a:t>
              </a:r>
            </a:p>
            <a:p>
              <a:pPr>
                <a:lnSpc>
                  <a:spcPct val="40000"/>
                </a:lnSpc>
              </a:pPr>
              <a:r>
                <a:rPr lang="en-US" sz="1400" i="1"/>
                <a:t>Sharing hydrologic data</a:t>
              </a:r>
            </a:p>
          </p:txBody>
        </p:sp>
      </p:grpSp>
      <p:sp>
        <p:nvSpPr>
          <p:cNvPr id="50181" name="Subtitle 10"/>
          <p:cNvSpPr>
            <a:spLocks noGrp="1"/>
          </p:cNvSpPr>
          <p:nvPr>
            <p:ph type="subTitle" idx="1"/>
          </p:nvPr>
        </p:nvSpPr>
        <p:spPr>
          <a:xfrm>
            <a:off x="2438400" y="4191000"/>
            <a:ext cx="4495800" cy="685800"/>
          </a:xfrm>
        </p:spPr>
        <p:txBody>
          <a:bodyPr/>
          <a:lstStyle/>
          <a:p>
            <a:pPr eaLnBrk="1" hangingPunct="1">
              <a:buFont typeface="Arial" pitchFamily="34" charset="0"/>
              <a:buNone/>
              <a:defRPr/>
            </a:pPr>
            <a:r>
              <a:rPr lang="en-US" dirty="0" smtClean="0">
                <a:hlinkClick r:id="rId4"/>
              </a:rPr>
              <a:t>http://his.cuahsi.org/</a:t>
            </a:r>
            <a:r>
              <a:rPr lang="en-US" dirty="0" smtClean="0"/>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HydroServer</a:t>
            </a:r>
            <a:r>
              <a:rPr lang="en-US" dirty="0" smtClean="0"/>
              <a:t> Goals</a:t>
            </a:r>
            <a:endParaRPr lang="en-US" dirty="0"/>
          </a:p>
        </p:txBody>
      </p:sp>
      <p:sp>
        <p:nvSpPr>
          <p:cNvPr id="3" name="Content Placeholder 2"/>
          <p:cNvSpPr>
            <a:spLocks noGrp="1"/>
          </p:cNvSpPr>
          <p:nvPr>
            <p:ph idx="1"/>
          </p:nvPr>
        </p:nvSpPr>
        <p:spPr/>
        <p:txBody>
          <a:bodyPr>
            <a:normAutofit/>
          </a:bodyPr>
          <a:lstStyle/>
          <a:p>
            <a:r>
              <a:rPr lang="en-US" dirty="0" smtClean="0"/>
              <a:t>A platform for organizing and publishing space-time hydrologic datasets that:</a:t>
            </a:r>
          </a:p>
          <a:p>
            <a:pPr lvl="1"/>
            <a:r>
              <a:rPr lang="en-US" dirty="0" smtClean="0"/>
              <a:t>Provides local control of data</a:t>
            </a:r>
          </a:p>
          <a:p>
            <a:pPr lvl="1"/>
            <a:r>
              <a:rPr lang="en-US" dirty="0" smtClean="0"/>
              <a:t>Makes data universally available</a:t>
            </a:r>
          </a:p>
          <a:p>
            <a:pPr lvl="1"/>
            <a:r>
              <a:rPr lang="en-US" dirty="0" smtClean="0"/>
              <a:t>Is autonomous – e.g., functional independent of the rest of HIS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p:cNvPicPr>
            <a:picLocks noChangeAspect="1" noChangeArrowheads="1"/>
          </p:cNvPicPr>
          <p:nvPr/>
        </p:nvPicPr>
        <p:blipFill>
          <a:blip r:embed="rId2" cstate="print"/>
          <a:srcRect/>
          <a:stretch>
            <a:fillRect/>
          </a:stretch>
        </p:blipFill>
        <p:spPr bwMode="auto">
          <a:xfrm>
            <a:off x="4800600" y="152400"/>
            <a:ext cx="2406465" cy="2247900"/>
          </a:xfrm>
          <a:prstGeom prst="rect">
            <a:avLst/>
          </a:prstGeom>
          <a:noFill/>
          <a:ln w="9525">
            <a:noFill/>
            <a:miter lim="800000"/>
            <a:headEnd/>
            <a:tailEnd/>
          </a:ln>
        </p:spPr>
      </p:pic>
      <p:sp>
        <p:nvSpPr>
          <p:cNvPr id="4" name="Can 3"/>
          <p:cNvSpPr/>
          <p:nvPr/>
        </p:nvSpPr>
        <p:spPr>
          <a:xfrm>
            <a:off x="5334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5" name="Can 4"/>
          <p:cNvSpPr/>
          <p:nvPr/>
        </p:nvSpPr>
        <p:spPr>
          <a:xfrm>
            <a:off x="16002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6" name="Can 5"/>
          <p:cNvSpPr/>
          <p:nvPr/>
        </p:nvSpPr>
        <p:spPr>
          <a:xfrm>
            <a:off x="26670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7" name="Rectangle 6"/>
          <p:cNvSpPr/>
          <p:nvPr/>
        </p:nvSpPr>
        <p:spPr>
          <a:xfrm>
            <a:off x="515112" y="5032248"/>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8" name="Rectangle 7"/>
          <p:cNvSpPr/>
          <p:nvPr/>
        </p:nvSpPr>
        <p:spPr>
          <a:xfrm>
            <a:off x="1600200" y="50292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9" name="Rectangle 8"/>
          <p:cNvSpPr/>
          <p:nvPr/>
        </p:nvSpPr>
        <p:spPr>
          <a:xfrm>
            <a:off x="2667000" y="50292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10" name="Flowchart: Magnetic Disk 9"/>
          <p:cNvSpPr/>
          <p:nvPr/>
        </p:nvSpPr>
        <p:spPr>
          <a:xfrm>
            <a:off x="4343400" y="3429000"/>
            <a:ext cx="1676400" cy="152400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HydroServer</a:t>
            </a:r>
          </a:p>
          <a:p>
            <a:pPr algn="ctr"/>
            <a:r>
              <a:rPr lang="en-US" dirty="0" smtClean="0"/>
              <a:t>Capabilities</a:t>
            </a:r>
          </a:p>
          <a:p>
            <a:pPr algn="ctr"/>
            <a:r>
              <a:rPr lang="en-US" dirty="0" smtClean="0"/>
              <a:t>Database</a:t>
            </a:r>
            <a:endParaRPr lang="en-US" dirty="0"/>
          </a:p>
        </p:txBody>
      </p:sp>
      <p:pic>
        <p:nvPicPr>
          <p:cNvPr id="11" name="Picture 2"/>
          <p:cNvPicPr>
            <a:picLocks noChangeAspect="1" noChangeArrowheads="1"/>
          </p:cNvPicPr>
          <p:nvPr/>
        </p:nvPicPr>
        <p:blipFill>
          <a:blip r:embed="rId3" cstate="print"/>
          <a:srcRect/>
          <a:stretch>
            <a:fillRect/>
          </a:stretch>
        </p:blipFill>
        <p:spPr bwMode="auto">
          <a:xfrm>
            <a:off x="4800600" y="5181600"/>
            <a:ext cx="1341752" cy="1176703"/>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a:stretch>
            <a:fillRect/>
          </a:stretch>
        </p:blipFill>
        <p:spPr bwMode="auto">
          <a:xfrm>
            <a:off x="7696200" y="5181600"/>
            <a:ext cx="1341752" cy="1176703"/>
          </a:xfrm>
          <a:prstGeom prst="rect">
            <a:avLst/>
          </a:prstGeom>
          <a:noFill/>
          <a:ln w="9525">
            <a:noFill/>
            <a:miter lim="800000"/>
            <a:headEnd/>
            <a:tailEnd/>
          </a:ln>
          <a:effectLst/>
        </p:spPr>
      </p:pic>
      <p:pic>
        <p:nvPicPr>
          <p:cNvPr id="13" name="Picture 2"/>
          <p:cNvPicPr>
            <a:picLocks noChangeAspect="1" noChangeArrowheads="1"/>
          </p:cNvPicPr>
          <p:nvPr/>
        </p:nvPicPr>
        <p:blipFill>
          <a:blip r:embed="rId3" cstate="print"/>
          <a:srcRect/>
          <a:stretch>
            <a:fillRect/>
          </a:stretch>
        </p:blipFill>
        <p:spPr bwMode="auto">
          <a:xfrm>
            <a:off x="6248400" y="5181600"/>
            <a:ext cx="1341752" cy="1176703"/>
          </a:xfrm>
          <a:prstGeom prst="rect">
            <a:avLst/>
          </a:prstGeom>
          <a:noFill/>
          <a:ln w="9525">
            <a:noFill/>
            <a:miter lim="800000"/>
            <a:headEnd/>
            <a:tailEnd/>
          </a:ln>
          <a:effectLst/>
        </p:spPr>
      </p:pic>
      <p:sp>
        <p:nvSpPr>
          <p:cNvPr id="17" name="TextBox 16"/>
          <p:cNvSpPr txBox="1"/>
          <p:nvPr/>
        </p:nvSpPr>
        <p:spPr>
          <a:xfrm>
            <a:off x="381000" y="6324600"/>
            <a:ext cx="3429000" cy="369332"/>
          </a:xfrm>
          <a:prstGeom prst="rect">
            <a:avLst/>
          </a:prstGeom>
          <a:noFill/>
        </p:spPr>
        <p:txBody>
          <a:bodyPr wrap="square" rtlCol="0">
            <a:spAutoFit/>
          </a:bodyPr>
          <a:lstStyle/>
          <a:p>
            <a:r>
              <a:rPr lang="en-US" dirty="0" smtClean="0"/>
              <a:t>ODM Databases and Web Services</a:t>
            </a:r>
            <a:endParaRPr lang="en-US" dirty="0"/>
          </a:p>
        </p:txBody>
      </p:sp>
      <p:sp>
        <p:nvSpPr>
          <p:cNvPr id="18" name="TextBox 17"/>
          <p:cNvSpPr txBox="1"/>
          <p:nvPr/>
        </p:nvSpPr>
        <p:spPr>
          <a:xfrm>
            <a:off x="5334000" y="6400800"/>
            <a:ext cx="3429000" cy="369332"/>
          </a:xfrm>
          <a:prstGeom prst="rect">
            <a:avLst/>
          </a:prstGeom>
          <a:noFill/>
        </p:spPr>
        <p:txBody>
          <a:bodyPr wrap="square" rtlCol="0">
            <a:spAutoFit/>
          </a:bodyPr>
          <a:lstStyle/>
          <a:p>
            <a:r>
              <a:rPr lang="en-US" dirty="0" err="1" smtClean="0"/>
              <a:t>ArcGIS</a:t>
            </a:r>
            <a:r>
              <a:rPr lang="en-US" dirty="0" smtClean="0"/>
              <a:t> Server Spatial Data Services</a:t>
            </a:r>
            <a:endParaRPr lang="en-US" dirty="0"/>
          </a:p>
        </p:txBody>
      </p:sp>
      <p:sp>
        <p:nvSpPr>
          <p:cNvPr id="19" name="Down Arrow 18"/>
          <p:cNvSpPr/>
          <p:nvPr/>
        </p:nvSpPr>
        <p:spPr>
          <a:xfrm rot="10800000">
            <a:off x="801624"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10800000">
            <a:off x="1868424"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rot="10800000">
            <a:off x="2971800"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28600" y="2895600"/>
            <a:ext cx="1752600" cy="12954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Capabilities Database Configuration Tool</a:t>
            </a:r>
            <a:endParaRPr lang="en-US" dirty="0">
              <a:solidFill>
                <a:schemeClr val="tx1"/>
              </a:solidFill>
            </a:endParaRPr>
          </a:p>
        </p:txBody>
      </p:sp>
      <p:cxnSp>
        <p:nvCxnSpPr>
          <p:cNvPr id="26" name="Curved Connector 25"/>
          <p:cNvCxnSpPr>
            <a:stCxn id="10" idx="1"/>
            <a:endCxn id="14" idx="2"/>
          </p:cNvCxnSpPr>
          <p:nvPr/>
        </p:nvCxnSpPr>
        <p:spPr>
          <a:xfrm rot="16200000" flipV="1">
            <a:off x="3904045" y="2151444"/>
            <a:ext cx="914400" cy="1640711"/>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10" idx="1"/>
            <a:endCxn id="35" idx="2"/>
          </p:cNvCxnSpPr>
          <p:nvPr/>
        </p:nvCxnSpPr>
        <p:spPr>
          <a:xfrm rot="5400000" flipH="1" flipV="1">
            <a:off x="5078366" y="2503534"/>
            <a:ext cx="1028700" cy="822233"/>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10" idx="1"/>
          </p:cNvCxnSpPr>
          <p:nvPr/>
        </p:nvCxnSpPr>
        <p:spPr>
          <a:xfrm rot="5400000" flipH="1" flipV="1">
            <a:off x="5638800" y="2438400"/>
            <a:ext cx="533400" cy="1447800"/>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4" cstate="print"/>
          <a:srcRect/>
          <a:stretch>
            <a:fillRect/>
          </a:stretch>
        </p:blipFill>
        <p:spPr bwMode="auto">
          <a:xfrm>
            <a:off x="2433577" y="76200"/>
            <a:ext cx="2214623" cy="2438400"/>
          </a:xfrm>
          <a:prstGeom prst="rect">
            <a:avLst/>
          </a:prstGeom>
          <a:noFill/>
          <a:ln w="9525">
            <a:noFill/>
            <a:miter lim="800000"/>
            <a:headEnd/>
            <a:tailEnd/>
          </a:ln>
          <a:effectLst/>
        </p:spPr>
      </p:pic>
      <p:cxnSp>
        <p:nvCxnSpPr>
          <p:cNvPr id="25" name="Curved Connector 24"/>
          <p:cNvCxnSpPr>
            <a:stCxn id="10" idx="1"/>
            <a:endCxn id="34" idx="2"/>
          </p:cNvCxnSpPr>
          <p:nvPr/>
        </p:nvCxnSpPr>
        <p:spPr>
          <a:xfrm rot="16200000" flipV="1">
            <a:off x="2725021" y="972420"/>
            <a:ext cx="962025" cy="3951135"/>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sp>
        <p:nvSpPr>
          <p:cNvPr id="51" name="Flowchart: Internal Storage 50"/>
          <p:cNvSpPr/>
          <p:nvPr/>
        </p:nvSpPr>
        <p:spPr>
          <a:xfrm>
            <a:off x="5943600" y="3505200"/>
            <a:ext cx="1371600" cy="1295400"/>
          </a:xfrm>
          <a:prstGeom prst="flowChartInternalStorag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Spatial</a:t>
            </a:r>
          </a:p>
          <a:p>
            <a:pPr algn="ctr"/>
            <a:r>
              <a:rPr lang="en-US" dirty="0" smtClean="0">
                <a:solidFill>
                  <a:schemeClr val="tx1"/>
                </a:solidFill>
              </a:rPr>
              <a:t>Services</a:t>
            </a:r>
            <a:endParaRPr lang="en-US" dirty="0">
              <a:solidFill>
                <a:schemeClr val="tx1"/>
              </a:solidFill>
            </a:endParaRPr>
          </a:p>
        </p:txBody>
      </p:sp>
      <p:sp>
        <p:nvSpPr>
          <p:cNvPr id="53" name="Flowchart: Internal Storage 52"/>
          <p:cNvSpPr/>
          <p:nvPr/>
        </p:nvSpPr>
        <p:spPr>
          <a:xfrm>
            <a:off x="2590800" y="3505200"/>
            <a:ext cx="1828800" cy="1295400"/>
          </a:xfrm>
          <a:prstGeom prst="flowChartInternalStorag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WaterOneFlow</a:t>
            </a:r>
          </a:p>
          <a:p>
            <a:pPr algn="ctr"/>
            <a:r>
              <a:rPr lang="en-US" dirty="0" smtClean="0">
                <a:solidFill>
                  <a:schemeClr val="tx1"/>
                </a:solidFill>
              </a:rPr>
              <a:t>Services</a:t>
            </a:r>
            <a:endParaRPr lang="en-US" dirty="0">
              <a:solidFill>
                <a:schemeClr val="tx1"/>
              </a:solidFill>
            </a:endParaRPr>
          </a:p>
        </p:txBody>
      </p:sp>
      <p:cxnSp>
        <p:nvCxnSpPr>
          <p:cNvPr id="72" name="Curved Connector 71"/>
          <p:cNvCxnSpPr>
            <a:stCxn id="7" idx="0"/>
            <a:endCxn id="53" idx="1"/>
          </p:cNvCxnSpPr>
          <p:nvPr/>
        </p:nvCxnSpPr>
        <p:spPr>
          <a:xfrm rot="5400000" flipH="1" flipV="1">
            <a:off x="1322832" y="3764280"/>
            <a:ext cx="879348" cy="1656588"/>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75" name="Curved Connector 71"/>
          <p:cNvCxnSpPr>
            <a:stCxn id="8" idx="0"/>
            <a:endCxn id="53" idx="1"/>
          </p:cNvCxnSpPr>
          <p:nvPr/>
        </p:nvCxnSpPr>
        <p:spPr>
          <a:xfrm rot="5400000" flipH="1" flipV="1">
            <a:off x="1866900" y="4305300"/>
            <a:ext cx="876300" cy="571500"/>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78" name="Curved Connector 71"/>
          <p:cNvCxnSpPr>
            <a:stCxn id="9" idx="0"/>
            <a:endCxn id="53" idx="1"/>
          </p:cNvCxnSpPr>
          <p:nvPr/>
        </p:nvCxnSpPr>
        <p:spPr>
          <a:xfrm rot="16200000" flipV="1">
            <a:off x="2400300" y="4343400"/>
            <a:ext cx="876300" cy="495300"/>
          </a:xfrm>
          <a:prstGeom prst="curvedConnector4">
            <a:avLst>
              <a:gd name="adj1" fmla="val 13043"/>
              <a:gd name="adj2" fmla="val 146154"/>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1" name="Curved Connector 71"/>
          <p:cNvCxnSpPr>
            <a:stCxn id="11" idx="0"/>
            <a:endCxn id="51" idx="2"/>
          </p:cNvCxnSpPr>
          <p:nvPr/>
        </p:nvCxnSpPr>
        <p:spPr>
          <a:xfrm rot="5400000" flipH="1" flipV="1">
            <a:off x="5859938" y="4412138"/>
            <a:ext cx="381000" cy="1157924"/>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4" name="Curved Connector 71"/>
          <p:cNvCxnSpPr>
            <a:stCxn id="13" idx="0"/>
            <a:endCxn id="51" idx="2"/>
          </p:cNvCxnSpPr>
          <p:nvPr/>
        </p:nvCxnSpPr>
        <p:spPr>
          <a:xfrm rot="16200000" flipV="1">
            <a:off x="6583838" y="4846162"/>
            <a:ext cx="381000" cy="289876"/>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7" name="Curved Connector 71"/>
          <p:cNvCxnSpPr>
            <a:stCxn id="12" idx="0"/>
            <a:endCxn id="51" idx="2"/>
          </p:cNvCxnSpPr>
          <p:nvPr/>
        </p:nvCxnSpPr>
        <p:spPr>
          <a:xfrm rot="16200000" flipV="1">
            <a:off x="7307738" y="4122262"/>
            <a:ext cx="381000" cy="1737676"/>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5" cstate="print"/>
          <a:srcRect/>
          <a:stretch>
            <a:fillRect/>
          </a:stretch>
        </p:blipFill>
        <p:spPr bwMode="auto">
          <a:xfrm>
            <a:off x="76200" y="76200"/>
            <a:ext cx="2308530" cy="2390775"/>
          </a:xfrm>
          <a:prstGeom prst="rect">
            <a:avLst/>
          </a:prstGeom>
          <a:noFill/>
          <a:ln w="9525">
            <a:noFill/>
            <a:miter lim="800000"/>
            <a:headEnd/>
            <a:tailEnd/>
          </a:ln>
        </p:spPr>
      </p:pic>
      <p:pic>
        <p:nvPicPr>
          <p:cNvPr id="39" name="Picture 2"/>
          <p:cNvPicPr>
            <a:picLocks noChangeAspect="1" noChangeArrowheads="1"/>
          </p:cNvPicPr>
          <p:nvPr/>
        </p:nvPicPr>
        <p:blipFill>
          <a:blip r:embed="rId6" cstate="print"/>
          <a:srcRect/>
          <a:stretch>
            <a:fillRect/>
          </a:stretch>
        </p:blipFill>
        <p:spPr bwMode="auto">
          <a:xfrm>
            <a:off x="6629400" y="1066800"/>
            <a:ext cx="2286000" cy="2264228"/>
          </a:xfrm>
          <a:prstGeom prst="rect">
            <a:avLst/>
          </a:prstGeom>
          <a:noFill/>
          <a:ln w="9525">
            <a:noFill/>
            <a:miter lim="800000"/>
            <a:headEnd/>
            <a:tailEnd/>
          </a:ln>
        </p:spPr>
      </p:pic>
    </p:spTree>
    <p:extLst>
      <p:ext uri="{BB962C8B-B14F-4D97-AF65-F5344CB8AC3E}">
        <p14:creationId xmlns:p14="http://schemas.microsoft.com/office/powerpoint/2010/main" val="4006474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HydroServer</a:t>
            </a:r>
            <a:r>
              <a:rPr lang="en-US" dirty="0" smtClean="0"/>
              <a:t> Regions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region is an experimental watershed, research site, etc. for which data are published</a:t>
            </a:r>
          </a:p>
          <a:p>
            <a:pPr lvl="1"/>
            <a:r>
              <a:rPr lang="en-US" dirty="0" smtClean="0"/>
              <a:t>Little Bear River Experimental Watershed</a:t>
            </a:r>
          </a:p>
          <a:p>
            <a:pPr lvl="1"/>
            <a:r>
              <a:rPr lang="en-US" dirty="0" smtClean="0"/>
              <a:t>Reynolds Creek Experimental Watershed</a:t>
            </a:r>
          </a:p>
          <a:p>
            <a:pPr lvl="1"/>
            <a:r>
              <a:rPr lang="en-US" dirty="0" smtClean="0"/>
              <a:t>T.W. Daniels Experimental Forest</a:t>
            </a:r>
          </a:p>
          <a:p>
            <a:pPr lvl="1"/>
            <a:endParaRPr lang="en-US" dirty="0" smtClean="0"/>
          </a:p>
          <a:p>
            <a:r>
              <a:rPr lang="en-US" dirty="0" smtClean="0"/>
              <a:t>Organizing concept for </a:t>
            </a:r>
            <a:r>
              <a:rPr lang="en-US" dirty="0" err="1" smtClean="0"/>
              <a:t>HydroServer</a:t>
            </a:r>
            <a:endParaRPr lang="en-US" dirty="0" smtClean="0"/>
          </a:p>
          <a:p>
            <a:pPr lvl="1"/>
            <a:r>
              <a:rPr lang="en-US" dirty="0" smtClean="0"/>
              <a:t>One or more ODM databases/WaterOneFlow services for a region</a:t>
            </a:r>
          </a:p>
          <a:p>
            <a:pPr lvl="1"/>
            <a:r>
              <a:rPr lang="en-US" dirty="0" smtClean="0"/>
              <a:t>One or more geospatial data services for a region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cstate="print"/>
          <a:srcRect/>
          <a:stretch>
            <a:fillRect/>
          </a:stretch>
        </p:blipFill>
        <p:spPr bwMode="auto">
          <a:xfrm>
            <a:off x="2563312" y="1556959"/>
            <a:ext cx="4081076" cy="2617247"/>
          </a:xfrm>
          <a:prstGeom prst="rect">
            <a:avLst/>
          </a:prstGeom>
          <a:noFill/>
          <a:ln w="9525">
            <a:noFill/>
            <a:miter lim="800000"/>
            <a:headEnd/>
            <a:tailEnd/>
          </a:ln>
        </p:spPr>
      </p:pic>
      <p:sp>
        <p:nvSpPr>
          <p:cNvPr id="44034" name="Rectangle 2"/>
          <p:cNvSpPr>
            <a:spLocks noGrp="1" noChangeArrowheads="1"/>
          </p:cNvSpPr>
          <p:nvPr>
            <p:ph type="title"/>
          </p:nvPr>
        </p:nvSpPr>
        <p:spPr>
          <a:xfrm>
            <a:off x="457200" y="76200"/>
            <a:ext cx="8229600" cy="609600"/>
          </a:xfrm>
        </p:spPr>
        <p:txBody>
          <a:bodyPr>
            <a:normAutofit fontScale="90000"/>
          </a:bodyPr>
          <a:lstStyle/>
          <a:p>
            <a:pPr eaLnBrk="1" hangingPunct="1"/>
            <a:r>
              <a:rPr lang="en-US" sz="4000" dirty="0" smtClean="0"/>
              <a:t>Observations Data Model (ODM)</a:t>
            </a:r>
          </a:p>
        </p:txBody>
      </p:sp>
      <p:grpSp>
        <p:nvGrpSpPr>
          <p:cNvPr id="2" name="Group 26"/>
          <p:cNvGrpSpPr/>
          <p:nvPr/>
        </p:nvGrpSpPr>
        <p:grpSpPr>
          <a:xfrm>
            <a:off x="361352" y="685800"/>
            <a:ext cx="8554049" cy="4735035"/>
            <a:chOff x="361352" y="979965"/>
            <a:chExt cx="8554049" cy="4735035"/>
          </a:xfrm>
        </p:grpSpPr>
        <p:pic>
          <p:nvPicPr>
            <p:cNvPr id="18" name="Picture 16" descr="weather_sta"/>
            <p:cNvPicPr>
              <a:picLocks noChangeAspect="1" noChangeArrowheads="1"/>
            </p:cNvPicPr>
            <p:nvPr/>
          </p:nvPicPr>
          <p:blipFill>
            <a:blip r:embed="rId3" cstate="print"/>
            <a:srcRect/>
            <a:stretch>
              <a:fillRect/>
            </a:stretch>
          </p:blipFill>
          <p:spPr bwMode="auto">
            <a:xfrm>
              <a:off x="520510" y="2952843"/>
              <a:ext cx="871827" cy="1456122"/>
            </a:xfrm>
            <a:prstGeom prst="rect">
              <a:avLst/>
            </a:prstGeom>
            <a:noFill/>
            <a:ln w="9525">
              <a:noFill/>
              <a:miter lim="800000"/>
              <a:headEnd/>
              <a:tailEnd/>
            </a:ln>
          </p:spPr>
        </p:pic>
        <p:grpSp>
          <p:nvGrpSpPr>
            <p:cNvPr id="3" name="Group 25"/>
            <p:cNvGrpSpPr/>
            <p:nvPr/>
          </p:nvGrpSpPr>
          <p:grpSpPr>
            <a:xfrm>
              <a:off x="361352" y="986838"/>
              <a:ext cx="8554049" cy="3958259"/>
              <a:chOff x="345792" y="986838"/>
              <a:chExt cx="7577286" cy="3958259"/>
            </a:xfrm>
          </p:grpSpPr>
          <p:sp>
            <p:nvSpPr>
              <p:cNvPr id="44036" name="Text Box 16"/>
              <p:cNvSpPr txBox="1">
                <a:spLocks noChangeArrowheads="1"/>
              </p:cNvSpPr>
              <p:nvPr/>
            </p:nvSpPr>
            <p:spPr bwMode="auto">
              <a:xfrm>
                <a:off x="5634229" y="2848045"/>
                <a:ext cx="1613859" cy="1019652"/>
              </a:xfrm>
              <a:prstGeom prst="rect">
                <a:avLst/>
              </a:prstGeom>
              <a:noFill/>
              <a:ln w="9525">
                <a:noFill/>
                <a:miter lim="800000"/>
                <a:headEnd/>
                <a:tailEnd/>
              </a:ln>
            </p:spPr>
            <p:txBody>
              <a:bodyPr lIns="91403" tIns="45703" rIns="91403" bIns="45703">
                <a:spAutoFit/>
              </a:bodyPr>
              <a:lstStyle/>
              <a:p>
                <a:pPr algn="ctr"/>
                <a:r>
                  <a:rPr lang="en-US" sz="2400" dirty="0">
                    <a:solidFill>
                      <a:prstClr val="black"/>
                    </a:solidFill>
                  </a:rPr>
                  <a:t>Soil </a:t>
                </a:r>
              </a:p>
              <a:p>
                <a:pPr algn="ctr"/>
                <a:r>
                  <a:rPr lang="en-US" sz="2400" dirty="0">
                    <a:solidFill>
                      <a:prstClr val="black"/>
                    </a:solidFill>
                  </a:rPr>
                  <a:t>moisture</a:t>
                </a:r>
              </a:p>
              <a:p>
                <a:pPr algn="ctr"/>
                <a:r>
                  <a:rPr lang="en-US" sz="2400" dirty="0">
                    <a:solidFill>
                      <a:prstClr val="black"/>
                    </a:solidFill>
                  </a:rPr>
                  <a:t>data</a:t>
                </a:r>
              </a:p>
            </p:txBody>
          </p:sp>
          <p:sp>
            <p:nvSpPr>
              <p:cNvPr id="44037" name="Text Box 11"/>
              <p:cNvSpPr txBox="1">
                <a:spLocks noChangeArrowheads="1"/>
              </p:cNvSpPr>
              <p:nvPr/>
            </p:nvSpPr>
            <p:spPr bwMode="auto">
              <a:xfrm>
                <a:off x="1547624" y="986838"/>
                <a:ext cx="1346984" cy="391187"/>
              </a:xfrm>
              <a:prstGeom prst="rect">
                <a:avLst/>
              </a:prstGeom>
              <a:noFill/>
              <a:ln w="9525">
                <a:noFill/>
                <a:miter lim="800000"/>
                <a:headEnd/>
                <a:tailEnd/>
              </a:ln>
            </p:spPr>
            <p:txBody>
              <a:bodyPr wrap="none" lIns="91403" tIns="45703" rIns="91403" bIns="45703">
                <a:spAutoFit/>
              </a:bodyPr>
              <a:lstStyle/>
              <a:p>
                <a:r>
                  <a:rPr lang="en-US" sz="2400" dirty="0">
                    <a:solidFill>
                      <a:prstClr val="black"/>
                    </a:solidFill>
                  </a:rPr>
                  <a:t>Streamflow</a:t>
                </a:r>
              </a:p>
            </p:txBody>
          </p:sp>
          <p:sp>
            <p:nvSpPr>
              <p:cNvPr id="44038" name="Text Box 12"/>
              <p:cNvSpPr txBox="1">
                <a:spLocks noChangeArrowheads="1"/>
              </p:cNvSpPr>
              <p:nvPr/>
            </p:nvSpPr>
            <p:spPr bwMode="auto">
              <a:xfrm>
                <a:off x="5974254" y="4272779"/>
                <a:ext cx="1948824" cy="461631"/>
              </a:xfrm>
              <a:prstGeom prst="rect">
                <a:avLst/>
              </a:prstGeom>
              <a:noFill/>
              <a:ln w="9525">
                <a:noFill/>
                <a:miter lim="800000"/>
                <a:headEnd/>
                <a:tailEnd/>
              </a:ln>
            </p:spPr>
            <p:txBody>
              <a:bodyPr wrap="square" lIns="91403" tIns="45703" rIns="91403" bIns="45703">
                <a:spAutoFit/>
              </a:bodyPr>
              <a:lstStyle/>
              <a:p>
                <a:pPr algn="ctr"/>
                <a:r>
                  <a:rPr lang="en-US" sz="2400" dirty="0">
                    <a:solidFill>
                      <a:prstClr val="black"/>
                    </a:solidFill>
                  </a:rPr>
                  <a:t>Flux </a:t>
                </a:r>
                <a:r>
                  <a:rPr lang="en-US" sz="2400" dirty="0" smtClean="0">
                    <a:solidFill>
                      <a:prstClr val="black"/>
                    </a:solidFill>
                  </a:rPr>
                  <a:t>tower data</a:t>
                </a:r>
                <a:endParaRPr lang="en-US" sz="2400" dirty="0">
                  <a:solidFill>
                    <a:prstClr val="black"/>
                  </a:solidFill>
                </a:endParaRPr>
              </a:p>
            </p:txBody>
          </p:sp>
          <p:sp>
            <p:nvSpPr>
              <p:cNvPr id="44040" name="Text Box 14"/>
              <p:cNvSpPr txBox="1">
                <a:spLocks noChangeArrowheads="1"/>
              </p:cNvSpPr>
              <p:nvPr/>
            </p:nvSpPr>
            <p:spPr bwMode="auto">
              <a:xfrm>
                <a:off x="5167218" y="1012221"/>
                <a:ext cx="1536108" cy="705420"/>
              </a:xfrm>
              <a:prstGeom prst="rect">
                <a:avLst/>
              </a:prstGeom>
              <a:noFill/>
              <a:ln w="9525">
                <a:noFill/>
                <a:miter lim="800000"/>
                <a:headEnd/>
                <a:tailEnd/>
              </a:ln>
            </p:spPr>
            <p:txBody>
              <a:bodyPr wrap="none" lIns="91403" tIns="45703" rIns="91403" bIns="45703">
                <a:spAutoFit/>
              </a:bodyPr>
              <a:lstStyle/>
              <a:p>
                <a:pPr algn="ctr"/>
                <a:r>
                  <a:rPr lang="en-US" sz="2400" dirty="0">
                    <a:solidFill>
                      <a:prstClr val="black"/>
                    </a:solidFill>
                  </a:rPr>
                  <a:t>Groundwater</a:t>
                </a:r>
              </a:p>
              <a:p>
                <a:pPr algn="ctr"/>
                <a:r>
                  <a:rPr lang="en-US" sz="2400" dirty="0">
                    <a:solidFill>
                      <a:prstClr val="black"/>
                    </a:solidFill>
                  </a:rPr>
                  <a:t>levels</a:t>
                </a:r>
              </a:p>
            </p:txBody>
          </p:sp>
          <p:sp>
            <p:nvSpPr>
              <p:cNvPr id="44041" name="Text Box 15"/>
              <p:cNvSpPr txBox="1">
                <a:spLocks noChangeArrowheads="1"/>
              </p:cNvSpPr>
              <p:nvPr/>
            </p:nvSpPr>
            <p:spPr bwMode="auto">
              <a:xfrm>
                <a:off x="345792" y="4330073"/>
                <a:ext cx="1893343" cy="391187"/>
              </a:xfrm>
              <a:prstGeom prst="rect">
                <a:avLst/>
              </a:prstGeom>
              <a:noFill/>
              <a:ln w="9525">
                <a:noFill/>
                <a:miter lim="800000"/>
                <a:headEnd/>
                <a:tailEnd/>
              </a:ln>
            </p:spPr>
            <p:txBody>
              <a:bodyPr lIns="91403" tIns="45703" rIns="91403" bIns="45703">
                <a:spAutoFit/>
              </a:bodyPr>
              <a:lstStyle/>
              <a:p>
                <a:r>
                  <a:rPr lang="en-US" sz="2400" dirty="0">
                    <a:solidFill>
                      <a:prstClr val="black"/>
                    </a:solidFill>
                  </a:rPr>
                  <a:t>Water Quality</a:t>
                </a:r>
              </a:p>
            </p:txBody>
          </p:sp>
          <p:sp>
            <p:nvSpPr>
              <p:cNvPr id="44042" name="Line 17"/>
              <p:cNvSpPr>
                <a:spLocks noChangeShapeType="1"/>
              </p:cNvSpPr>
              <p:nvPr/>
            </p:nvSpPr>
            <p:spPr bwMode="auto">
              <a:xfrm>
                <a:off x="2120822" y="1457799"/>
                <a:ext cx="401363" cy="393325"/>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3" name="Line 18"/>
              <p:cNvSpPr>
                <a:spLocks noChangeShapeType="1"/>
              </p:cNvSpPr>
              <p:nvPr/>
            </p:nvSpPr>
            <p:spPr bwMode="auto">
              <a:xfrm>
                <a:off x="1414949" y="3198668"/>
                <a:ext cx="590488" cy="3847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4" name="Line 19"/>
              <p:cNvSpPr>
                <a:spLocks noChangeShapeType="1"/>
              </p:cNvSpPr>
              <p:nvPr/>
            </p:nvSpPr>
            <p:spPr bwMode="auto">
              <a:xfrm flipV="1">
                <a:off x="1710193" y="4564598"/>
                <a:ext cx="949823" cy="380499"/>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5" name="Line 20"/>
              <p:cNvSpPr>
                <a:spLocks noChangeShapeType="1"/>
              </p:cNvSpPr>
              <p:nvPr/>
            </p:nvSpPr>
            <p:spPr bwMode="auto">
              <a:xfrm flipH="1" flipV="1">
                <a:off x="5634228" y="4525665"/>
                <a:ext cx="1069097" cy="340499"/>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6" name="Line 21"/>
              <p:cNvSpPr>
                <a:spLocks noChangeShapeType="1"/>
              </p:cNvSpPr>
              <p:nvPr/>
            </p:nvSpPr>
            <p:spPr bwMode="auto">
              <a:xfrm flipH="1" flipV="1">
                <a:off x="5399161" y="3187238"/>
                <a:ext cx="695557" cy="3847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7" name="Line 22"/>
              <p:cNvSpPr>
                <a:spLocks noChangeShapeType="1"/>
              </p:cNvSpPr>
              <p:nvPr/>
            </p:nvSpPr>
            <p:spPr bwMode="auto">
              <a:xfrm flipH="1">
                <a:off x="5974254" y="1951352"/>
                <a:ext cx="605197" cy="29071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39" name="Text Box 13"/>
              <p:cNvSpPr txBox="1">
                <a:spLocks noChangeArrowheads="1"/>
              </p:cNvSpPr>
              <p:nvPr/>
            </p:nvSpPr>
            <p:spPr bwMode="auto">
              <a:xfrm>
                <a:off x="363196" y="2199165"/>
                <a:ext cx="1473067" cy="705420"/>
              </a:xfrm>
              <a:prstGeom prst="rect">
                <a:avLst/>
              </a:prstGeom>
              <a:noFill/>
              <a:ln w="9525">
                <a:noFill/>
                <a:miter lim="800000"/>
                <a:headEnd/>
                <a:tailEnd/>
              </a:ln>
            </p:spPr>
            <p:txBody>
              <a:bodyPr wrap="none" lIns="91403" tIns="45703" rIns="91403" bIns="45703">
                <a:spAutoFit/>
              </a:bodyPr>
              <a:lstStyle/>
              <a:p>
                <a:pPr algn="ctr"/>
                <a:r>
                  <a:rPr lang="en-US" sz="2400" dirty="0">
                    <a:solidFill>
                      <a:prstClr val="black"/>
                    </a:solidFill>
                  </a:rPr>
                  <a:t>Precipitation</a:t>
                </a:r>
              </a:p>
              <a:p>
                <a:pPr algn="ctr"/>
                <a:r>
                  <a:rPr lang="en-US" sz="2400" dirty="0">
                    <a:solidFill>
                      <a:prstClr val="black"/>
                    </a:solidFill>
                  </a:rPr>
                  <a:t>&amp; Climate</a:t>
                </a:r>
              </a:p>
            </p:txBody>
          </p:sp>
        </p:grpSp>
        <p:pic>
          <p:nvPicPr>
            <p:cNvPr id="17" name="Picture 5" descr="stream3"/>
            <p:cNvPicPr>
              <a:picLocks noChangeAspect="1" noChangeArrowheads="1"/>
            </p:cNvPicPr>
            <p:nvPr/>
          </p:nvPicPr>
          <p:blipFill>
            <a:blip r:embed="rId4" cstate="print"/>
            <a:srcRect/>
            <a:stretch>
              <a:fillRect/>
            </a:stretch>
          </p:blipFill>
          <p:spPr bwMode="auto">
            <a:xfrm>
              <a:off x="457200" y="979965"/>
              <a:ext cx="1025876" cy="1297181"/>
            </a:xfrm>
            <a:prstGeom prst="rect">
              <a:avLst/>
            </a:prstGeom>
            <a:noFill/>
            <a:ln w="9525">
              <a:noFill/>
              <a:miter lim="800000"/>
              <a:headEnd/>
              <a:tailEnd/>
            </a:ln>
          </p:spPr>
        </p:pic>
        <p:pic>
          <p:nvPicPr>
            <p:cNvPr id="19" name="Picture 6" descr="tdr"/>
            <p:cNvPicPr>
              <a:picLocks noChangeAspect="1" noChangeArrowheads="1"/>
            </p:cNvPicPr>
            <p:nvPr/>
          </p:nvPicPr>
          <p:blipFill>
            <a:blip r:embed="rId5" cstate="print"/>
            <a:srcRect/>
            <a:stretch>
              <a:fillRect/>
            </a:stretch>
          </p:blipFill>
          <p:spPr bwMode="auto">
            <a:xfrm>
              <a:off x="7854964" y="2689325"/>
              <a:ext cx="970748" cy="1392812"/>
            </a:xfrm>
            <a:prstGeom prst="rect">
              <a:avLst/>
            </a:prstGeom>
            <a:noFill/>
            <a:ln w="9525">
              <a:noFill/>
              <a:miter lim="800000"/>
              <a:headEnd/>
              <a:tailEnd/>
            </a:ln>
          </p:spPr>
        </p:pic>
        <p:pic>
          <p:nvPicPr>
            <p:cNvPr id="20" name="Picture 15" descr="VAIRA3"/>
            <p:cNvPicPr>
              <a:picLocks noChangeAspect="1" noChangeArrowheads="1"/>
            </p:cNvPicPr>
            <p:nvPr/>
          </p:nvPicPr>
          <p:blipFill>
            <a:blip r:embed="rId6" cstate="print"/>
            <a:srcRect/>
            <a:stretch>
              <a:fillRect/>
            </a:stretch>
          </p:blipFill>
          <p:spPr bwMode="auto">
            <a:xfrm>
              <a:off x="7728344" y="4675806"/>
              <a:ext cx="1187056" cy="1039194"/>
            </a:xfrm>
            <a:prstGeom prst="rect">
              <a:avLst/>
            </a:prstGeom>
            <a:noFill/>
            <a:ln w="9525">
              <a:noFill/>
              <a:miter lim="800000"/>
              <a:headEnd/>
              <a:tailEnd/>
            </a:ln>
          </p:spPr>
        </p:pic>
        <p:pic>
          <p:nvPicPr>
            <p:cNvPr id="21" name="Picture 3" descr="C:\Documents and Settings\Amber\Desktop\Research\Site Photos\LBR\DSC00422.JPG"/>
            <p:cNvPicPr>
              <a:picLocks noChangeAspect="1" noChangeArrowheads="1"/>
            </p:cNvPicPr>
            <p:nvPr/>
          </p:nvPicPr>
          <p:blipFill>
            <a:blip r:embed="rId7" cstate="print"/>
            <a:srcRect/>
            <a:stretch>
              <a:fillRect/>
            </a:stretch>
          </p:blipFill>
          <p:spPr bwMode="auto">
            <a:xfrm>
              <a:off x="457200" y="4715234"/>
              <a:ext cx="1266193" cy="949645"/>
            </a:xfrm>
            <a:prstGeom prst="rect">
              <a:avLst/>
            </a:prstGeom>
            <a:noFill/>
          </p:spPr>
        </p:pic>
        <p:pic>
          <p:nvPicPr>
            <p:cNvPr id="4098" name="Picture 2" descr="Truck-mounted drill rig for drilling a well. "/>
            <p:cNvPicPr>
              <a:picLocks noChangeAspect="1" noChangeArrowheads="1"/>
            </p:cNvPicPr>
            <p:nvPr/>
          </p:nvPicPr>
          <p:blipFill>
            <a:blip r:embed="rId8" cstate="print"/>
            <a:srcRect/>
            <a:stretch>
              <a:fillRect/>
            </a:stretch>
          </p:blipFill>
          <p:spPr bwMode="auto">
            <a:xfrm>
              <a:off x="7538415" y="979965"/>
              <a:ext cx="1016075" cy="1361157"/>
            </a:xfrm>
            <a:prstGeom prst="rect">
              <a:avLst/>
            </a:prstGeom>
            <a:noFill/>
          </p:spPr>
        </p:pic>
      </p:grpSp>
      <p:sp>
        <p:nvSpPr>
          <p:cNvPr id="28" name="Rectangle 27"/>
          <p:cNvSpPr/>
          <p:nvPr/>
        </p:nvSpPr>
        <p:spPr>
          <a:xfrm>
            <a:off x="1828800" y="4648200"/>
            <a:ext cx="5943600" cy="1754326"/>
          </a:xfrm>
          <a:prstGeom prst="rect">
            <a:avLst/>
          </a:prstGeom>
        </p:spPr>
        <p:txBody>
          <a:bodyPr wrap="square">
            <a:spAutoFit/>
          </a:bodyPr>
          <a:lstStyle/>
          <a:p>
            <a:pPr marL="231721" indent="-231721" eaLnBrk="0" hangingPunct="0">
              <a:buFontTx/>
              <a:buChar char="•"/>
            </a:pPr>
            <a:r>
              <a:rPr lang="en-US" dirty="0" smtClean="0">
                <a:solidFill>
                  <a:srgbClr val="000000"/>
                </a:solidFill>
                <a:latin typeface="Helvetica" pitchFamily="34" charset="0"/>
              </a:rPr>
              <a:t>A </a:t>
            </a:r>
            <a:r>
              <a:rPr lang="en-US" dirty="0" smtClean="0">
                <a:solidFill>
                  <a:srgbClr val="FF3300"/>
                </a:solidFill>
                <a:latin typeface="Helvetica" pitchFamily="34" charset="0"/>
              </a:rPr>
              <a:t>relational database</a:t>
            </a:r>
            <a:r>
              <a:rPr lang="en-US" dirty="0" smtClean="0">
                <a:solidFill>
                  <a:srgbClr val="000000"/>
                </a:solidFill>
                <a:latin typeface="Helvetica" pitchFamily="34" charset="0"/>
              </a:rPr>
              <a:t> at the single observation level</a:t>
            </a:r>
          </a:p>
          <a:p>
            <a:pPr marL="231721" indent="-231721" eaLnBrk="0" hangingPunct="0">
              <a:buFontTx/>
              <a:buChar char="•"/>
            </a:pPr>
            <a:r>
              <a:rPr lang="en-US" dirty="0" smtClean="0">
                <a:solidFill>
                  <a:srgbClr val="000000"/>
                </a:solidFill>
                <a:latin typeface="Helvetica" pitchFamily="34" charset="0"/>
              </a:rPr>
              <a:t>Metadata for </a:t>
            </a:r>
            <a:r>
              <a:rPr lang="en-US" dirty="0" smtClean="0">
                <a:solidFill>
                  <a:srgbClr val="FF3300"/>
                </a:solidFill>
                <a:latin typeface="Helvetica" pitchFamily="34" charset="0"/>
              </a:rPr>
              <a:t>unambiguous interpretation</a:t>
            </a:r>
          </a:p>
          <a:p>
            <a:pPr marL="231721" indent="-231721" eaLnBrk="0" hangingPunct="0">
              <a:buFontTx/>
              <a:buChar char="•"/>
            </a:pPr>
            <a:r>
              <a:rPr lang="en-US" dirty="0" smtClean="0">
                <a:solidFill>
                  <a:srgbClr val="000000"/>
                </a:solidFill>
                <a:latin typeface="Helvetica" pitchFamily="34" charset="0"/>
              </a:rPr>
              <a:t>Traceable heritage from </a:t>
            </a:r>
            <a:r>
              <a:rPr lang="en-US" dirty="0" smtClean="0">
                <a:solidFill>
                  <a:srgbClr val="FF3300"/>
                </a:solidFill>
                <a:latin typeface="Helvetica" pitchFamily="34" charset="0"/>
              </a:rPr>
              <a:t>raw</a:t>
            </a:r>
            <a:r>
              <a:rPr lang="en-US" dirty="0" smtClean="0">
                <a:solidFill>
                  <a:srgbClr val="000000"/>
                </a:solidFill>
                <a:latin typeface="Helvetica" pitchFamily="34" charset="0"/>
              </a:rPr>
              <a:t> measurements to </a:t>
            </a:r>
            <a:r>
              <a:rPr lang="en-US" dirty="0" smtClean="0">
                <a:solidFill>
                  <a:srgbClr val="FF3300"/>
                </a:solidFill>
                <a:latin typeface="Helvetica" pitchFamily="34" charset="0"/>
              </a:rPr>
              <a:t>usable</a:t>
            </a:r>
            <a:r>
              <a:rPr lang="en-US" dirty="0" smtClean="0">
                <a:solidFill>
                  <a:srgbClr val="000000"/>
                </a:solidFill>
                <a:latin typeface="Helvetica" pitchFamily="34" charset="0"/>
              </a:rPr>
              <a:t> information</a:t>
            </a:r>
          </a:p>
          <a:p>
            <a:pPr marL="231721" indent="-231721" eaLnBrk="0" hangingPunct="0">
              <a:buFontTx/>
              <a:buChar char="•"/>
            </a:pPr>
            <a:r>
              <a:rPr lang="en-US" dirty="0" smtClean="0">
                <a:solidFill>
                  <a:prstClr val="black"/>
                </a:solidFill>
                <a:latin typeface="Helvetica" pitchFamily="34" charset="0"/>
              </a:rPr>
              <a:t>Promote </a:t>
            </a:r>
            <a:r>
              <a:rPr lang="en-US" dirty="0" smtClean="0">
                <a:solidFill>
                  <a:srgbClr val="FF0000"/>
                </a:solidFill>
                <a:latin typeface="Helvetica" pitchFamily="34" charset="0"/>
              </a:rPr>
              <a:t>syntactic</a:t>
            </a:r>
            <a:r>
              <a:rPr lang="en-US" dirty="0" smtClean="0">
                <a:solidFill>
                  <a:prstClr val="black"/>
                </a:solidFill>
                <a:latin typeface="Helvetica" pitchFamily="34" charset="0"/>
              </a:rPr>
              <a:t> and </a:t>
            </a:r>
            <a:r>
              <a:rPr lang="en-US" dirty="0" smtClean="0">
                <a:solidFill>
                  <a:srgbClr val="FF0000"/>
                </a:solidFill>
                <a:latin typeface="Helvetica" pitchFamily="34" charset="0"/>
              </a:rPr>
              <a:t>semantic</a:t>
            </a:r>
            <a:r>
              <a:rPr lang="en-US" dirty="0" smtClean="0">
                <a:solidFill>
                  <a:prstClr val="black"/>
                </a:solidFill>
                <a:latin typeface="Helvetica" pitchFamily="34" charset="0"/>
              </a:rPr>
              <a:t> consistency </a:t>
            </a:r>
          </a:p>
          <a:p>
            <a:pPr marL="231721" indent="-231721" eaLnBrk="0" hangingPunct="0">
              <a:buFontTx/>
              <a:buChar char="•"/>
            </a:pPr>
            <a:r>
              <a:rPr lang="en-US" dirty="0" smtClean="0">
                <a:solidFill>
                  <a:srgbClr val="FF3300"/>
                </a:solidFill>
                <a:latin typeface="Helvetica" pitchFamily="34" charset="0"/>
              </a:rPr>
              <a:t>Cross dimension</a:t>
            </a:r>
            <a:r>
              <a:rPr lang="en-US" dirty="0" smtClean="0">
                <a:solidFill>
                  <a:srgbClr val="000000"/>
                </a:solidFill>
                <a:latin typeface="Helvetica" pitchFamily="34" charset="0"/>
              </a:rPr>
              <a:t> retrieval and analysis</a:t>
            </a:r>
            <a:endParaRPr lang="en-US" dirty="0">
              <a:solidFill>
                <a:srgbClr val="000000"/>
              </a:solidFill>
              <a:latin typeface="Helvetica" pitchFamily="34" charset="0"/>
            </a:endParaRPr>
          </a:p>
        </p:txBody>
      </p:sp>
      <p:sp>
        <p:nvSpPr>
          <p:cNvPr id="30" name="Rectangle 29"/>
          <p:cNvSpPr/>
          <p:nvPr/>
        </p:nvSpPr>
        <p:spPr>
          <a:xfrm>
            <a:off x="208952" y="6324600"/>
            <a:ext cx="8782648" cy="461665"/>
          </a:xfrm>
          <a:prstGeom prst="rect">
            <a:avLst/>
          </a:prstGeom>
        </p:spPr>
        <p:txBody>
          <a:bodyPr wrap="square">
            <a:spAutoFit/>
          </a:bodyPr>
          <a:lstStyle/>
          <a:p>
            <a:r>
              <a:rPr lang="en-US" sz="1200" dirty="0"/>
              <a:t>Horsburgh, J. S., D. G. Tarboton, D. R. Maidment, and I. Zaslavsky (2008), A </a:t>
            </a:r>
            <a:r>
              <a:rPr lang="en-US" sz="1200" dirty="0" smtClean="0"/>
              <a:t>relational model </a:t>
            </a:r>
            <a:r>
              <a:rPr lang="en-US" sz="1200" dirty="0"/>
              <a:t>for environmental and water resources data, </a:t>
            </a:r>
            <a:r>
              <a:rPr lang="en-US" sz="1200" i="1" dirty="0"/>
              <a:t>Water Resources Research</a:t>
            </a:r>
            <a:r>
              <a:rPr lang="en-US" sz="1200" dirty="0"/>
              <a:t>, </a:t>
            </a:r>
            <a:r>
              <a:rPr lang="en-US" sz="1200" dirty="0" smtClean="0"/>
              <a:t>44, W05406</a:t>
            </a:r>
            <a:r>
              <a:rPr lang="en-US" sz="1200" dirty="0"/>
              <a:t>, doi:10.1029/2007WR006392.</a:t>
            </a:r>
            <a:endParaRPr lang="en-US" sz="1200" dirty="0">
              <a:solidFill>
                <a:prstClr val="black"/>
              </a:solidFill>
              <a:latin typeface="Arial" charset="0"/>
            </a:endParaRPr>
          </a:p>
        </p:txBody>
      </p:sp>
    </p:spTree>
    <p:extLst>
      <p:ext uri="{BB962C8B-B14F-4D97-AF65-F5344CB8AC3E}">
        <p14:creationId xmlns:p14="http://schemas.microsoft.com/office/powerpoint/2010/main" val="3118772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eff\Desktop\ODM\ODM1.1.1SchemaDia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05" y="914400"/>
            <a:ext cx="9120395" cy="586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33600" y="0"/>
            <a:ext cx="4648200" cy="830997"/>
          </a:xfrm>
          <a:prstGeom prst="rect">
            <a:avLst/>
          </a:prstGeom>
          <a:noFill/>
        </p:spPr>
        <p:txBody>
          <a:bodyPr wrap="square" rtlCol="0">
            <a:spAutoFit/>
          </a:bodyPr>
          <a:lstStyle/>
          <a:p>
            <a:pPr algn="ctr"/>
            <a:r>
              <a:rPr lang="en-US" sz="4800" dirty="0" smtClean="0"/>
              <a:t>ODM 1.1.1</a:t>
            </a:r>
            <a:endParaRPr lang="en-US" sz="4800" dirty="0"/>
          </a:p>
        </p:txBody>
      </p:sp>
    </p:spTree>
    <p:extLst>
      <p:ext uri="{BB962C8B-B14F-4D97-AF65-F5344CB8AC3E}">
        <p14:creationId xmlns:p14="http://schemas.microsoft.com/office/powerpoint/2010/main" val="1449011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307975" y="260350"/>
            <a:ext cx="8405813" cy="1492250"/>
          </a:xfrm>
        </p:spPr>
        <p:txBody>
          <a:bodyPr>
            <a:noAutofit/>
          </a:bodyPr>
          <a:lstStyle/>
          <a:p>
            <a:r>
              <a:rPr lang="en-US" sz="3600" b="1" dirty="0"/>
              <a:t>What are the basic attributes to be associated with each single data value and how can these best be organized</a:t>
            </a:r>
            <a:r>
              <a:rPr lang="en-US" sz="3600" dirty="0"/>
              <a:t>?</a:t>
            </a:r>
          </a:p>
        </p:txBody>
      </p:sp>
      <p:grpSp>
        <p:nvGrpSpPr>
          <p:cNvPr id="6" name="Group 74"/>
          <p:cNvGrpSpPr>
            <a:grpSpLocks/>
          </p:cNvGrpSpPr>
          <p:nvPr/>
        </p:nvGrpSpPr>
        <p:grpSpPr bwMode="auto">
          <a:xfrm>
            <a:off x="2411258" y="2227916"/>
            <a:ext cx="4124325" cy="3171825"/>
            <a:chOff x="2976" y="2160"/>
            <a:chExt cx="2736" cy="2112"/>
          </a:xfrm>
        </p:grpSpPr>
        <p:sp>
          <p:nvSpPr>
            <p:cNvPr id="7" name="Rectangle 73"/>
            <p:cNvSpPr>
              <a:spLocks noChangeArrowheads="1"/>
            </p:cNvSpPr>
            <p:nvPr/>
          </p:nvSpPr>
          <p:spPr bwMode="auto">
            <a:xfrm>
              <a:off x="2976" y="2160"/>
              <a:ext cx="2736" cy="2112"/>
            </a:xfrm>
            <a:prstGeom prst="rect">
              <a:avLst/>
            </a:prstGeom>
            <a:solidFill>
              <a:srgbClr val="E9EAE2"/>
            </a:solidFill>
            <a:ln w="9525">
              <a:solidFill>
                <a:schemeClr val="tx1"/>
              </a:solidFill>
              <a:miter lim="800000"/>
              <a:headEnd/>
              <a:tailEnd/>
            </a:ln>
          </p:spPr>
          <p:txBody>
            <a:bodyPr wrap="none" anchor="ctr"/>
            <a:lstStyle/>
            <a:p>
              <a:pPr fontAlgn="base">
                <a:spcBef>
                  <a:spcPct val="0"/>
                </a:spcBef>
                <a:spcAft>
                  <a:spcPct val="0"/>
                </a:spcAft>
              </a:pPr>
              <a:endParaRPr lang="en-US" smtClean="0">
                <a:solidFill>
                  <a:srgbClr val="000000"/>
                </a:solidFill>
              </a:endParaRPr>
            </a:p>
          </p:txBody>
        </p:sp>
        <p:cxnSp>
          <p:nvCxnSpPr>
            <p:cNvPr id="8" name="Straight Arrow Connector 7"/>
            <p:cNvCxnSpPr/>
            <p:nvPr/>
          </p:nvCxnSpPr>
          <p:spPr>
            <a:xfrm rot="5400000" flipH="1" flipV="1">
              <a:off x="3376" y="2819"/>
              <a:ext cx="1127" cy="1"/>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3374" y="3382"/>
              <a:ext cx="567" cy="58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941" y="3382"/>
              <a:ext cx="934" cy="1"/>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6"/>
            <p:cNvSpPr txBox="1">
              <a:spLocks noChangeArrowheads="1"/>
            </p:cNvSpPr>
            <p:nvPr/>
          </p:nvSpPr>
          <p:spPr bwMode="auto">
            <a:xfrm>
              <a:off x="4848" y="3360"/>
              <a:ext cx="753"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Space, S</a:t>
              </a:r>
            </a:p>
          </p:txBody>
        </p:sp>
        <p:sp>
          <p:nvSpPr>
            <p:cNvPr id="12" name="TextBox 7"/>
            <p:cNvSpPr txBox="1">
              <a:spLocks noChangeArrowheads="1"/>
            </p:cNvSpPr>
            <p:nvPr/>
          </p:nvSpPr>
          <p:spPr bwMode="auto">
            <a:xfrm>
              <a:off x="4032" y="2208"/>
              <a:ext cx="688"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Time, T</a:t>
              </a:r>
            </a:p>
          </p:txBody>
        </p:sp>
        <p:sp>
          <p:nvSpPr>
            <p:cNvPr id="13" name="TextBox 8"/>
            <p:cNvSpPr txBox="1">
              <a:spLocks noChangeArrowheads="1"/>
            </p:cNvSpPr>
            <p:nvPr/>
          </p:nvSpPr>
          <p:spPr bwMode="auto">
            <a:xfrm>
              <a:off x="3308" y="3955"/>
              <a:ext cx="1036"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Variables, V</a:t>
              </a:r>
            </a:p>
          </p:txBody>
        </p:sp>
        <p:cxnSp>
          <p:nvCxnSpPr>
            <p:cNvPr id="14" name="Straight Connector 9"/>
            <p:cNvCxnSpPr>
              <a:cxnSpLocks noChangeShapeType="1"/>
            </p:cNvCxnSpPr>
            <p:nvPr/>
          </p:nvCxnSpPr>
          <p:spPr bwMode="auto">
            <a:xfrm rot="5400000" flipH="1" flipV="1">
              <a:off x="4127" y="3099"/>
              <a:ext cx="581" cy="1"/>
            </a:xfrm>
            <a:prstGeom prst="line">
              <a:avLst/>
            </a:prstGeom>
            <a:noFill/>
            <a:ln w="19050" algn="ctr">
              <a:solidFill>
                <a:srgbClr val="3C6ACA"/>
              </a:solidFill>
              <a:round/>
              <a:headEnd/>
              <a:tailEnd/>
            </a:ln>
          </p:spPr>
        </p:cxnSp>
        <p:cxnSp>
          <p:nvCxnSpPr>
            <p:cNvPr id="15" name="Straight Connector 10"/>
            <p:cNvCxnSpPr>
              <a:cxnSpLocks noChangeShapeType="1"/>
            </p:cNvCxnSpPr>
            <p:nvPr/>
          </p:nvCxnSpPr>
          <p:spPr bwMode="auto">
            <a:xfrm rot="5400000" flipH="1" flipV="1">
              <a:off x="3368" y="3365"/>
              <a:ext cx="580" cy="1"/>
            </a:xfrm>
            <a:prstGeom prst="line">
              <a:avLst/>
            </a:prstGeom>
            <a:noFill/>
            <a:ln w="19050" algn="ctr">
              <a:solidFill>
                <a:srgbClr val="3C6ACA"/>
              </a:solidFill>
              <a:round/>
              <a:headEnd/>
              <a:tailEnd/>
            </a:ln>
          </p:spPr>
        </p:cxnSp>
        <p:cxnSp>
          <p:nvCxnSpPr>
            <p:cNvPr id="16" name="Straight Connector 11"/>
            <p:cNvCxnSpPr>
              <a:cxnSpLocks noChangeShapeType="1"/>
            </p:cNvCxnSpPr>
            <p:nvPr/>
          </p:nvCxnSpPr>
          <p:spPr bwMode="auto">
            <a:xfrm rot="5400000" flipH="1" flipV="1">
              <a:off x="3850" y="3365"/>
              <a:ext cx="580" cy="1"/>
            </a:xfrm>
            <a:prstGeom prst="line">
              <a:avLst/>
            </a:prstGeom>
            <a:noFill/>
            <a:ln w="19050" algn="ctr">
              <a:solidFill>
                <a:srgbClr val="3C6ACA"/>
              </a:solidFill>
              <a:round/>
              <a:headEnd/>
              <a:tailEnd/>
            </a:ln>
          </p:spPr>
        </p:cxnSp>
        <p:cxnSp>
          <p:nvCxnSpPr>
            <p:cNvPr id="17" name="Straight Connector 12"/>
            <p:cNvCxnSpPr>
              <a:cxnSpLocks noChangeShapeType="1"/>
            </p:cNvCxnSpPr>
            <p:nvPr/>
          </p:nvCxnSpPr>
          <p:spPr bwMode="auto">
            <a:xfrm>
              <a:off x="3657" y="3075"/>
              <a:ext cx="482" cy="0"/>
            </a:xfrm>
            <a:prstGeom prst="line">
              <a:avLst/>
            </a:prstGeom>
            <a:noFill/>
            <a:ln w="19050" algn="ctr">
              <a:solidFill>
                <a:srgbClr val="3C6ACA"/>
              </a:solidFill>
              <a:round/>
              <a:headEnd/>
              <a:tailEnd/>
            </a:ln>
          </p:spPr>
        </p:cxnSp>
        <p:cxnSp>
          <p:nvCxnSpPr>
            <p:cNvPr id="18" name="Straight Connector 13"/>
            <p:cNvCxnSpPr>
              <a:cxnSpLocks noChangeShapeType="1"/>
            </p:cNvCxnSpPr>
            <p:nvPr/>
          </p:nvCxnSpPr>
          <p:spPr bwMode="auto">
            <a:xfrm>
              <a:off x="3941" y="2801"/>
              <a:ext cx="481" cy="1"/>
            </a:xfrm>
            <a:prstGeom prst="line">
              <a:avLst/>
            </a:prstGeom>
            <a:noFill/>
            <a:ln w="19050" algn="ctr">
              <a:solidFill>
                <a:srgbClr val="3C6ACA"/>
              </a:solidFill>
              <a:round/>
              <a:headEnd/>
              <a:tailEnd/>
            </a:ln>
          </p:spPr>
        </p:cxnSp>
        <p:cxnSp>
          <p:nvCxnSpPr>
            <p:cNvPr id="19" name="Straight Connector 14"/>
            <p:cNvCxnSpPr>
              <a:cxnSpLocks noChangeShapeType="1"/>
            </p:cNvCxnSpPr>
            <p:nvPr/>
          </p:nvCxnSpPr>
          <p:spPr bwMode="auto">
            <a:xfrm>
              <a:off x="3657" y="3655"/>
              <a:ext cx="482" cy="1"/>
            </a:xfrm>
            <a:prstGeom prst="line">
              <a:avLst/>
            </a:prstGeom>
            <a:noFill/>
            <a:ln w="19050" algn="ctr">
              <a:solidFill>
                <a:srgbClr val="3C6ACA"/>
              </a:solidFill>
              <a:round/>
              <a:headEnd/>
              <a:tailEnd/>
            </a:ln>
          </p:spPr>
        </p:cxnSp>
        <p:cxnSp>
          <p:nvCxnSpPr>
            <p:cNvPr id="20" name="Straight Connector 15"/>
            <p:cNvCxnSpPr>
              <a:cxnSpLocks noChangeShapeType="1"/>
            </p:cNvCxnSpPr>
            <p:nvPr/>
          </p:nvCxnSpPr>
          <p:spPr bwMode="auto">
            <a:xfrm flipV="1">
              <a:off x="3657" y="2801"/>
              <a:ext cx="284" cy="274"/>
            </a:xfrm>
            <a:prstGeom prst="line">
              <a:avLst/>
            </a:prstGeom>
            <a:noFill/>
            <a:ln w="19050" algn="ctr">
              <a:solidFill>
                <a:srgbClr val="3C6ACA"/>
              </a:solidFill>
              <a:round/>
              <a:headEnd/>
              <a:tailEnd/>
            </a:ln>
          </p:spPr>
        </p:cxnSp>
        <p:cxnSp>
          <p:nvCxnSpPr>
            <p:cNvPr id="21" name="Straight Connector 16"/>
            <p:cNvCxnSpPr>
              <a:cxnSpLocks noChangeShapeType="1"/>
            </p:cNvCxnSpPr>
            <p:nvPr/>
          </p:nvCxnSpPr>
          <p:spPr bwMode="auto">
            <a:xfrm flipV="1">
              <a:off x="4139" y="2801"/>
              <a:ext cx="283" cy="274"/>
            </a:xfrm>
            <a:prstGeom prst="line">
              <a:avLst/>
            </a:prstGeom>
            <a:noFill/>
            <a:ln w="19050" algn="ctr">
              <a:solidFill>
                <a:srgbClr val="3C6ACA"/>
              </a:solidFill>
              <a:round/>
              <a:headEnd/>
              <a:tailEnd/>
            </a:ln>
          </p:spPr>
        </p:cxnSp>
        <p:cxnSp>
          <p:nvCxnSpPr>
            <p:cNvPr id="22" name="Straight Connector 17"/>
            <p:cNvCxnSpPr>
              <a:cxnSpLocks noChangeShapeType="1"/>
            </p:cNvCxnSpPr>
            <p:nvPr/>
          </p:nvCxnSpPr>
          <p:spPr bwMode="auto">
            <a:xfrm flipV="1">
              <a:off x="4139" y="3382"/>
              <a:ext cx="283" cy="273"/>
            </a:xfrm>
            <a:prstGeom prst="line">
              <a:avLst/>
            </a:prstGeom>
            <a:noFill/>
            <a:ln w="19050" algn="ctr">
              <a:solidFill>
                <a:srgbClr val="3C6ACA"/>
              </a:solidFill>
              <a:round/>
              <a:headEnd/>
              <a:tailEnd/>
            </a:ln>
          </p:spPr>
        </p:cxnSp>
        <p:sp>
          <p:nvSpPr>
            <p:cNvPr id="23" name="TextBox 18"/>
            <p:cNvSpPr txBox="1">
              <a:spLocks noChangeArrowheads="1"/>
            </p:cNvSpPr>
            <p:nvPr/>
          </p:nvSpPr>
          <p:spPr bwMode="auto">
            <a:xfrm>
              <a:off x="4419" y="3150"/>
              <a:ext cx="191"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s</a:t>
              </a:r>
            </a:p>
          </p:txBody>
        </p:sp>
        <p:sp>
          <p:nvSpPr>
            <p:cNvPr id="24" name="Oval 23"/>
            <p:cNvSpPr/>
            <p:nvPr/>
          </p:nvSpPr>
          <p:spPr>
            <a:xfrm>
              <a:off x="4393" y="3348"/>
              <a:ext cx="57"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25" name="TextBox 20"/>
            <p:cNvSpPr txBox="1">
              <a:spLocks noChangeArrowheads="1"/>
            </p:cNvSpPr>
            <p:nvPr/>
          </p:nvSpPr>
          <p:spPr bwMode="auto">
            <a:xfrm>
              <a:off x="3975" y="2568"/>
              <a:ext cx="180"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t</a:t>
              </a:r>
            </a:p>
          </p:txBody>
        </p:sp>
        <p:sp>
          <p:nvSpPr>
            <p:cNvPr id="26" name="Oval 25"/>
            <p:cNvSpPr/>
            <p:nvPr/>
          </p:nvSpPr>
          <p:spPr>
            <a:xfrm>
              <a:off x="3912" y="2771"/>
              <a:ext cx="57"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27" name="TextBox 22"/>
            <p:cNvSpPr txBox="1">
              <a:spLocks noChangeArrowheads="1"/>
            </p:cNvSpPr>
            <p:nvPr/>
          </p:nvSpPr>
          <p:spPr bwMode="auto">
            <a:xfrm>
              <a:off x="3397" y="3463"/>
              <a:ext cx="254"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V</a:t>
              </a:r>
              <a:r>
                <a:rPr lang="en-US" sz="2400" baseline="-25000" smtClean="0">
                  <a:solidFill>
                    <a:srgbClr val="000000"/>
                  </a:solidFill>
                  <a:latin typeface="Calibri" pitchFamily="34" charset="0"/>
                </a:rPr>
                <a:t>i</a:t>
              </a:r>
            </a:p>
          </p:txBody>
        </p:sp>
        <p:sp>
          <p:nvSpPr>
            <p:cNvPr id="28" name="Oval 27"/>
            <p:cNvSpPr/>
            <p:nvPr/>
          </p:nvSpPr>
          <p:spPr>
            <a:xfrm>
              <a:off x="3629" y="3621"/>
              <a:ext cx="56"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29" name="TextBox 24"/>
            <p:cNvSpPr txBox="1">
              <a:spLocks noChangeArrowheads="1"/>
            </p:cNvSpPr>
            <p:nvPr/>
          </p:nvSpPr>
          <p:spPr bwMode="auto">
            <a:xfrm>
              <a:off x="4224" y="2879"/>
              <a:ext cx="564"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v</a:t>
              </a:r>
              <a:r>
                <a:rPr lang="en-US" sz="2400" baseline="-25000" smtClean="0">
                  <a:solidFill>
                    <a:srgbClr val="000000"/>
                  </a:solidFill>
                  <a:latin typeface="Calibri" pitchFamily="34" charset="0"/>
                </a:rPr>
                <a:t>i </a:t>
              </a:r>
              <a:r>
                <a:rPr lang="en-US" sz="2400" smtClean="0">
                  <a:solidFill>
                    <a:srgbClr val="000000"/>
                  </a:solidFill>
                  <a:latin typeface="Calibri" pitchFamily="34" charset="0"/>
                </a:rPr>
                <a:t>(s,t)</a:t>
              </a:r>
            </a:p>
          </p:txBody>
        </p:sp>
        <p:sp>
          <p:nvSpPr>
            <p:cNvPr id="30" name="Oval 29"/>
            <p:cNvSpPr/>
            <p:nvPr/>
          </p:nvSpPr>
          <p:spPr>
            <a:xfrm>
              <a:off x="4111" y="3041"/>
              <a:ext cx="56" cy="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1" name="TextBox 26"/>
            <p:cNvSpPr txBox="1">
              <a:spLocks noChangeArrowheads="1"/>
            </p:cNvSpPr>
            <p:nvPr/>
          </p:nvSpPr>
          <p:spPr bwMode="auto">
            <a:xfrm>
              <a:off x="4752" y="3120"/>
              <a:ext cx="807"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“Where”</a:t>
              </a:r>
            </a:p>
          </p:txBody>
        </p:sp>
        <p:sp>
          <p:nvSpPr>
            <p:cNvPr id="32" name="TextBox 27"/>
            <p:cNvSpPr txBox="1">
              <a:spLocks noChangeArrowheads="1"/>
            </p:cNvSpPr>
            <p:nvPr/>
          </p:nvSpPr>
          <p:spPr bwMode="auto">
            <a:xfrm>
              <a:off x="3486" y="3731"/>
              <a:ext cx="704"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“What”</a:t>
              </a:r>
            </a:p>
          </p:txBody>
        </p:sp>
        <p:sp>
          <p:nvSpPr>
            <p:cNvPr id="33" name="TextBox 28"/>
            <p:cNvSpPr txBox="1">
              <a:spLocks noChangeArrowheads="1"/>
            </p:cNvSpPr>
            <p:nvPr/>
          </p:nvSpPr>
          <p:spPr bwMode="auto">
            <a:xfrm>
              <a:off x="3168" y="2208"/>
              <a:ext cx="745"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“When”</a:t>
              </a:r>
            </a:p>
          </p:txBody>
        </p:sp>
        <p:sp>
          <p:nvSpPr>
            <p:cNvPr id="34" name="TextBox 29"/>
            <p:cNvSpPr txBox="1">
              <a:spLocks noChangeArrowheads="1"/>
            </p:cNvSpPr>
            <p:nvPr/>
          </p:nvSpPr>
          <p:spPr bwMode="auto">
            <a:xfrm>
              <a:off x="4608" y="2592"/>
              <a:ext cx="1082"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A data value</a:t>
              </a:r>
            </a:p>
          </p:txBody>
        </p:sp>
        <p:cxnSp>
          <p:nvCxnSpPr>
            <p:cNvPr id="35" name="Straight Arrow Connector 31"/>
            <p:cNvCxnSpPr>
              <a:cxnSpLocks noChangeShapeType="1"/>
              <a:stCxn id="34" idx="1"/>
              <a:endCxn id="30" idx="7"/>
            </p:cNvCxnSpPr>
            <p:nvPr/>
          </p:nvCxnSpPr>
          <p:spPr bwMode="auto">
            <a:xfrm flipH="1">
              <a:off x="4159" y="2736"/>
              <a:ext cx="449" cy="307"/>
            </a:xfrm>
            <a:prstGeom prst="straightConnector1">
              <a:avLst/>
            </a:prstGeom>
            <a:noFill/>
            <a:ln w="19050" algn="ctr">
              <a:solidFill>
                <a:srgbClr val="4A7EBB"/>
              </a:solidFill>
              <a:prstDash val="dash"/>
              <a:round/>
              <a:headEnd/>
              <a:tailEnd type="arrow" w="med" len="med"/>
            </a:ln>
          </p:spPr>
        </p:cxnSp>
      </p:grpSp>
      <p:graphicFrame>
        <p:nvGraphicFramePr>
          <p:cNvPr id="2" name="Table 1"/>
          <p:cNvGraphicFramePr>
            <a:graphicFrameLocks noGrp="1"/>
          </p:cNvGraphicFramePr>
          <p:nvPr>
            <p:extLst>
              <p:ext uri="{D42A27DB-BD31-4B8C-83A1-F6EECF244321}">
                <p14:modId xmlns:p14="http://schemas.microsoft.com/office/powerpoint/2010/main" val="3871207331"/>
              </p:ext>
            </p:extLst>
          </p:nvPr>
        </p:nvGraphicFramePr>
        <p:xfrm>
          <a:off x="152400" y="3536996"/>
          <a:ext cx="2133600" cy="2346960"/>
        </p:xfrm>
        <a:graphic>
          <a:graphicData uri="http://schemas.openxmlformats.org/drawingml/2006/table">
            <a:tbl>
              <a:tblPr/>
              <a:tblGrid>
                <a:gridCol w="2133600"/>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Variable</a:t>
                      </a:r>
                      <a:endParaRPr kumimoji="0" lang="en-US" sz="16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Arial" charset="0"/>
                        </a:rPr>
                        <a:t>Method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Quality Control Level</a:t>
                      </a:r>
                      <a:endParaRPr kumimoji="0" lang="en-US" sz="16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Sample Medium</a:t>
                      </a:r>
                      <a:endParaRPr kumimoji="0" lang="en-US" sz="16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Value Type</a:t>
                      </a:r>
                      <a:endParaRPr kumimoji="0" lang="en-US" sz="16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Data Type</a:t>
                      </a:r>
                      <a:endParaRPr kumimoji="0" lang="en-US" sz="16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Arial" charset="0"/>
                        </a:rPr>
                        <a:t>Source/Organization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325941588"/>
              </p:ext>
            </p:extLst>
          </p:nvPr>
        </p:nvGraphicFramePr>
        <p:xfrm>
          <a:off x="6716889" y="2294181"/>
          <a:ext cx="2046111" cy="1341120"/>
        </p:xfrm>
        <a:graphic>
          <a:graphicData uri="http://schemas.openxmlformats.org/drawingml/2006/table">
            <a:tbl>
              <a:tblPr/>
              <a:tblGrid>
                <a:gridCol w="2046111"/>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Arial" charset="0"/>
                        </a:rPr>
                        <a:t>Units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Arial" charset="0"/>
                        </a:rPr>
                        <a:t>Accuracy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Censoring</a:t>
                      </a:r>
                      <a:endParaRPr kumimoji="0" lang="en-US" sz="16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Qualifying comments</a:t>
                      </a:r>
                      <a:endParaRPr kumimoji="0" lang="en-US" sz="16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306616100"/>
              </p:ext>
            </p:extLst>
          </p:nvPr>
        </p:nvGraphicFramePr>
        <p:xfrm>
          <a:off x="6705600" y="4296633"/>
          <a:ext cx="2057400" cy="670560"/>
        </p:xfrm>
        <a:graphic>
          <a:graphicData uri="http://schemas.openxmlformats.org/drawingml/2006/table">
            <a:tbl>
              <a:tblPr/>
              <a:tblGrid>
                <a:gridCol w="2057400"/>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Arial"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Arial" charset="0"/>
                        </a:rPr>
                        <a:t>Feature of interest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030309932"/>
              </p:ext>
            </p:extLst>
          </p:nvPr>
        </p:nvGraphicFramePr>
        <p:xfrm>
          <a:off x="152400" y="2170095"/>
          <a:ext cx="2133600" cy="670560"/>
        </p:xfrm>
        <a:graphic>
          <a:graphicData uri="http://schemas.openxmlformats.org/drawingml/2006/table">
            <a:tbl>
              <a:tblPr/>
              <a:tblGrid>
                <a:gridCol w="2133600"/>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Times New Roman" pitchFamily="18" charset="0"/>
                          <a:cs typeface="Times New Roman" pitchFamily="18" charset="0"/>
                        </a:rPr>
                        <a:t>DateTime</a:t>
                      </a:r>
                      <a:endParaRPr kumimoji="0" lang="en-US" sz="16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Arial" charset="0"/>
                        </a:rPr>
                        <a:t>Interval (support)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92250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Data Series – Metadata Description</a:t>
            </a:r>
          </a:p>
        </p:txBody>
      </p:sp>
      <p:grpSp>
        <p:nvGrpSpPr>
          <p:cNvPr id="2" name="Group 2"/>
          <p:cNvGrpSpPr>
            <a:grpSpLocks/>
          </p:cNvGrpSpPr>
          <p:nvPr/>
        </p:nvGrpSpPr>
        <p:grpSpPr bwMode="auto">
          <a:xfrm>
            <a:off x="1676400" y="1600200"/>
            <a:ext cx="5334000" cy="4724400"/>
            <a:chOff x="1600200" y="838200"/>
            <a:chExt cx="5003299" cy="4495800"/>
          </a:xfrm>
        </p:grpSpPr>
        <p:cxnSp>
          <p:nvCxnSpPr>
            <p:cNvPr id="4" name="Straight Arrow Connector 3"/>
            <p:cNvCxnSpPr/>
            <p:nvPr/>
          </p:nvCxnSpPr>
          <p:spPr>
            <a:xfrm rot="5400000" flipH="1" flipV="1">
              <a:off x="2399419" y="2552829"/>
              <a:ext cx="2973029" cy="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0800000" flipV="1">
              <a:off x="2362607" y="4039343"/>
              <a:ext cx="1523326" cy="1294657"/>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885934" y="4039343"/>
              <a:ext cx="2515051" cy="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04" name="TextBox 6"/>
            <p:cNvSpPr txBox="1">
              <a:spLocks noChangeArrowheads="1"/>
            </p:cNvSpPr>
            <p:nvPr/>
          </p:nvSpPr>
          <p:spPr bwMode="auto">
            <a:xfrm>
              <a:off x="5867400" y="3581400"/>
              <a:ext cx="736099" cy="369332"/>
            </a:xfrm>
            <a:prstGeom prst="rect">
              <a:avLst/>
            </a:prstGeom>
            <a:noFill/>
            <a:ln w="9525">
              <a:noFill/>
              <a:miter lim="800000"/>
              <a:headEnd/>
              <a:tailEnd/>
            </a:ln>
          </p:spPr>
          <p:txBody>
            <a:bodyPr wrap="none">
              <a:spAutoFit/>
            </a:bodyPr>
            <a:lstStyle/>
            <a:p>
              <a:r>
                <a:rPr lang="en-US" i="1">
                  <a:latin typeface="Calibri" pitchFamily="34" charset="0"/>
                </a:rPr>
                <a:t>Space</a:t>
              </a:r>
            </a:p>
          </p:txBody>
        </p:sp>
        <p:cxnSp>
          <p:nvCxnSpPr>
            <p:cNvPr id="8" name="Straight Connector 7"/>
            <p:cNvCxnSpPr/>
            <p:nvPr/>
          </p:nvCxnSpPr>
          <p:spPr>
            <a:xfrm rot="5400000" flipH="1" flipV="1">
              <a:off x="3122855" y="3353492"/>
              <a:ext cx="259233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3526" y="4648149"/>
              <a:ext cx="1295497" cy="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023" y="4039343"/>
              <a:ext cx="762407" cy="608806"/>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05487" y="3962298"/>
              <a:ext cx="151886" cy="152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09" name="TextBox 11"/>
            <p:cNvSpPr txBox="1">
              <a:spLocks noChangeArrowheads="1"/>
            </p:cNvSpPr>
            <p:nvPr/>
          </p:nvSpPr>
          <p:spPr bwMode="auto">
            <a:xfrm>
              <a:off x="1905000" y="4267200"/>
              <a:ext cx="1242648" cy="369332"/>
            </a:xfrm>
            <a:prstGeom prst="rect">
              <a:avLst/>
            </a:prstGeom>
            <a:noFill/>
            <a:ln w="9525">
              <a:noFill/>
              <a:miter lim="800000"/>
              <a:headEnd/>
              <a:tailEnd/>
            </a:ln>
          </p:spPr>
          <p:txBody>
            <a:bodyPr wrap="none">
              <a:spAutoFit/>
            </a:bodyPr>
            <a:lstStyle/>
            <a:p>
              <a:r>
                <a:rPr lang="en-US">
                  <a:latin typeface="Calibri" pitchFamily="34" charset="0"/>
                </a:rPr>
                <a:t>Variable, V</a:t>
              </a:r>
              <a:r>
                <a:rPr lang="en-US" baseline="-25000">
                  <a:latin typeface="Calibri" pitchFamily="34" charset="0"/>
                </a:rPr>
                <a:t>i</a:t>
              </a:r>
            </a:p>
          </p:txBody>
        </p:sp>
        <p:sp>
          <p:nvSpPr>
            <p:cNvPr id="13" name="Oval 12"/>
            <p:cNvSpPr/>
            <p:nvPr/>
          </p:nvSpPr>
          <p:spPr>
            <a:xfrm>
              <a:off x="3047583" y="4572615"/>
              <a:ext cx="153375" cy="15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p:cNvSpPr/>
            <p:nvPr/>
          </p:nvSpPr>
          <p:spPr>
            <a:xfrm>
              <a:off x="4343080" y="3276446"/>
              <a:ext cx="153375" cy="1525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p:cNvSpPr/>
            <p:nvPr/>
          </p:nvSpPr>
          <p:spPr>
            <a:xfrm>
              <a:off x="4343080" y="2667641"/>
              <a:ext cx="153375" cy="1510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p:cNvSpPr/>
            <p:nvPr/>
          </p:nvSpPr>
          <p:spPr>
            <a:xfrm>
              <a:off x="4343080" y="3734185"/>
              <a:ext cx="153375" cy="152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p:cNvSpPr/>
            <p:nvPr/>
          </p:nvSpPr>
          <p:spPr>
            <a:xfrm>
              <a:off x="3798078" y="3589159"/>
              <a:ext cx="153375" cy="152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p:cNvSpPr/>
            <p:nvPr/>
          </p:nvSpPr>
          <p:spPr>
            <a:xfrm>
              <a:off x="3807012" y="1696269"/>
              <a:ext cx="151886" cy="152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16" name="TextBox 18"/>
            <p:cNvSpPr txBox="1">
              <a:spLocks noChangeArrowheads="1"/>
            </p:cNvSpPr>
            <p:nvPr/>
          </p:nvSpPr>
          <p:spPr bwMode="auto">
            <a:xfrm>
              <a:off x="4876800" y="3581400"/>
              <a:ext cx="804131" cy="369332"/>
            </a:xfrm>
            <a:prstGeom prst="rect">
              <a:avLst/>
            </a:prstGeom>
            <a:noFill/>
            <a:ln w="9525">
              <a:noFill/>
              <a:miter lim="800000"/>
              <a:headEnd/>
              <a:tailEnd/>
            </a:ln>
          </p:spPr>
          <p:txBody>
            <a:bodyPr wrap="none">
              <a:spAutoFit/>
            </a:bodyPr>
            <a:lstStyle/>
            <a:p>
              <a:r>
                <a:rPr lang="en-US">
                  <a:latin typeface="Calibri" pitchFamily="34" charset="0"/>
                </a:rPr>
                <a:t>Site, S</a:t>
              </a:r>
              <a:r>
                <a:rPr lang="en-US" baseline="-25000">
                  <a:latin typeface="Calibri" pitchFamily="34" charset="0"/>
                </a:rPr>
                <a:t>j</a:t>
              </a:r>
              <a:endParaRPr lang="en-US">
                <a:latin typeface="Calibri" pitchFamily="34" charset="0"/>
              </a:endParaRPr>
            </a:p>
          </p:txBody>
        </p:sp>
        <p:cxnSp>
          <p:nvCxnSpPr>
            <p:cNvPr id="20" name="Straight Connector 19"/>
            <p:cNvCxnSpPr/>
            <p:nvPr/>
          </p:nvCxnSpPr>
          <p:spPr>
            <a:xfrm rot="16200000" flipV="1">
              <a:off x="3860139" y="3702616"/>
              <a:ext cx="587656" cy="542024"/>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43080" y="4190412"/>
              <a:ext cx="153375" cy="152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2" name="Straight Connector 21"/>
            <p:cNvCxnSpPr/>
            <p:nvPr/>
          </p:nvCxnSpPr>
          <p:spPr>
            <a:xfrm rot="16200000" flipV="1">
              <a:off x="3863117" y="1774982"/>
              <a:ext cx="587656" cy="542024"/>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343080" y="2285437"/>
              <a:ext cx="153375" cy="1525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21" name="TextBox 23"/>
            <p:cNvSpPr txBox="1">
              <a:spLocks noChangeArrowheads="1"/>
            </p:cNvSpPr>
            <p:nvPr/>
          </p:nvSpPr>
          <p:spPr bwMode="auto">
            <a:xfrm>
              <a:off x="1905000" y="1524000"/>
              <a:ext cx="1856790" cy="369332"/>
            </a:xfrm>
            <a:prstGeom prst="rect">
              <a:avLst/>
            </a:prstGeom>
            <a:noFill/>
            <a:ln w="9525">
              <a:noFill/>
              <a:miter lim="800000"/>
              <a:headEnd/>
              <a:tailEnd/>
            </a:ln>
          </p:spPr>
          <p:txBody>
            <a:bodyPr wrap="none">
              <a:spAutoFit/>
            </a:bodyPr>
            <a:lstStyle/>
            <a:p>
              <a:r>
                <a:rPr lang="en-US">
                  <a:latin typeface="Calibri" pitchFamily="34" charset="0"/>
                </a:rPr>
                <a:t>End Date Time, t</a:t>
              </a:r>
              <a:r>
                <a:rPr lang="en-US" baseline="-25000">
                  <a:latin typeface="Calibri" pitchFamily="34" charset="0"/>
                </a:rPr>
                <a:t>2</a:t>
              </a:r>
            </a:p>
          </p:txBody>
        </p:sp>
        <p:sp>
          <p:nvSpPr>
            <p:cNvPr id="29722" name="TextBox 24"/>
            <p:cNvSpPr txBox="1">
              <a:spLocks noChangeArrowheads="1"/>
            </p:cNvSpPr>
            <p:nvPr/>
          </p:nvSpPr>
          <p:spPr bwMode="auto">
            <a:xfrm>
              <a:off x="1828800" y="3429000"/>
              <a:ext cx="2078005" cy="369332"/>
            </a:xfrm>
            <a:prstGeom prst="rect">
              <a:avLst/>
            </a:prstGeom>
            <a:noFill/>
            <a:ln w="9525">
              <a:noFill/>
              <a:miter lim="800000"/>
              <a:headEnd/>
              <a:tailEnd/>
            </a:ln>
          </p:spPr>
          <p:txBody>
            <a:bodyPr wrap="none">
              <a:spAutoFit/>
            </a:bodyPr>
            <a:lstStyle/>
            <a:p>
              <a:r>
                <a:rPr lang="en-US">
                  <a:latin typeface="Calibri" pitchFamily="34" charset="0"/>
                </a:rPr>
                <a:t>Begin Date Time, t</a:t>
              </a:r>
              <a:r>
                <a:rPr lang="en-US" baseline="-25000">
                  <a:latin typeface="Calibri" pitchFamily="34" charset="0"/>
                </a:rPr>
                <a:t>1</a:t>
              </a:r>
              <a:r>
                <a:rPr lang="en-US">
                  <a:latin typeface="Calibri" pitchFamily="34" charset="0"/>
                </a:rPr>
                <a:t> </a:t>
              </a:r>
              <a:endParaRPr lang="en-US" baseline="-25000">
                <a:latin typeface="Calibri" pitchFamily="34" charset="0"/>
              </a:endParaRPr>
            </a:p>
          </p:txBody>
        </p:sp>
        <p:sp>
          <p:nvSpPr>
            <p:cNvPr id="29723" name="TextBox 25"/>
            <p:cNvSpPr txBox="1">
              <a:spLocks noChangeArrowheads="1"/>
            </p:cNvSpPr>
            <p:nvPr/>
          </p:nvSpPr>
          <p:spPr bwMode="auto">
            <a:xfrm>
              <a:off x="3886200" y="838200"/>
              <a:ext cx="649537" cy="369332"/>
            </a:xfrm>
            <a:prstGeom prst="rect">
              <a:avLst/>
            </a:prstGeom>
            <a:noFill/>
            <a:ln w="9525">
              <a:noFill/>
              <a:miter lim="800000"/>
              <a:headEnd/>
              <a:tailEnd/>
            </a:ln>
          </p:spPr>
          <p:txBody>
            <a:bodyPr wrap="none">
              <a:spAutoFit/>
            </a:bodyPr>
            <a:lstStyle/>
            <a:p>
              <a:r>
                <a:rPr lang="en-US" i="1">
                  <a:latin typeface="Calibri" pitchFamily="34" charset="0"/>
                </a:rPr>
                <a:t>Time</a:t>
              </a:r>
            </a:p>
          </p:txBody>
        </p:sp>
        <p:sp>
          <p:nvSpPr>
            <p:cNvPr id="29724" name="TextBox 26"/>
            <p:cNvSpPr txBox="1">
              <a:spLocks noChangeArrowheads="1"/>
            </p:cNvSpPr>
            <p:nvPr/>
          </p:nvSpPr>
          <p:spPr bwMode="auto">
            <a:xfrm>
              <a:off x="1600200" y="4876800"/>
              <a:ext cx="1045414" cy="369332"/>
            </a:xfrm>
            <a:prstGeom prst="rect">
              <a:avLst/>
            </a:prstGeom>
            <a:noFill/>
            <a:ln w="9525">
              <a:noFill/>
              <a:miter lim="800000"/>
              <a:headEnd/>
              <a:tailEnd/>
            </a:ln>
          </p:spPr>
          <p:txBody>
            <a:bodyPr wrap="none">
              <a:spAutoFit/>
            </a:bodyPr>
            <a:lstStyle/>
            <a:p>
              <a:r>
                <a:rPr lang="en-US" i="1">
                  <a:latin typeface="Calibri" pitchFamily="34" charset="0"/>
                </a:rPr>
                <a:t>Variables</a:t>
              </a:r>
            </a:p>
          </p:txBody>
        </p:sp>
        <p:sp>
          <p:nvSpPr>
            <p:cNvPr id="28" name="Right Brace 27"/>
            <p:cNvSpPr/>
            <p:nvPr/>
          </p:nvSpPr>
          <p:spPr>
            <a:xfrm>
              <a:off x="4572398" y="2362482"/>
              <a:ext cx="151886" cy="1904974"/>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9726" name="TextBox 28"/>
            <p:cNvSpPr txBox="1">
              <a:spLocks noChangeArrowheads="1"/>
            </p:cNvSpPr>
            <p:nvPr/>
          </p:nvSpPr>
          <p:spPr bwMode="auto">
            <a:xfrm>
              <a:off x="4800600" y="3124200"/>
              <a:ext cx="982448" cy="369332"/>
            </a:xfrm>
            <a:prstGeom prst="rect">
              <a:avLst/>
            </a:prstGeom>
            <a:noFill/>
            <a:ln w="9525">
              <a:noFill/>
              <a:miter lim="800000"/>
              <a:headEnd/>
              <a:tailEnd/>
            </a:ln>
          </p:spPr>
          <p:txBody>
            <a:bodyPr wrap="none">
              <a:spAutoFit/>
            </a:bodyPr>
            <a:lstStyle/>
            <a:p>
              <a:r>
                <a:rPr lang="en-US">
                  <a:latin typeface="Calibri" pitchFamily="34" charset="0"/>
                </a:rPr>
                <a:t>Count, C</a:t>
              </a:r>
            </a:p>
          </p:txBody>
        </p:sp>
      </p:grpSp>
      <p:sp>
        <p:nvSpPr>
          <p:cNvPr id="29700" name="TextBox 29"/>
          <p:cNvSpPr txBox="1">
            <a:spLocks noChangeArrowheads="1"/>
          </p:cNvSpPr>
          <p:nvPr/>
        </p:nvSpPr>
        <p:spPr bwMode="auto">
          <a:xfrm>
            <a:off x="5334000" y="1905000"/>
            <a:ext cx="3581400" cy="1200150"/>
          </a:xfrm>
          <a:prstGeom prst="rect">
            <a:avLst/>
          </a:prstGeom>
          <a:noFill/>
          <a:ln w="12700">
            <a:solidFill>
              <a:schemeClr val="tx1"/>
            </a:solidFill>
            <a:miter lim="800000"/>
            <a:headEnd/>
            <a:tailEnd/>
          </a:ln>
        </p:spPr>
        <p:txBody>
          <a:bodyPr>
            <a:spAutoFit/>
          </a:bodyPr>
          <a:lstStyle/>
          <a:p>
            <a:r>
              <a:rPr lang="en-US" sz="2400">
                <a:latin typeface="Calibri" pitchFamily="34" charset="0"/>
              </a:rPr>
              <a:t>There are C measurements of Variable V</a:t>
            </a:r>
            <a:r>
              <a:rPr lang="en-US" sz="2400" baseline="-25000">
                <a:latin typeface="Calibri" pitchFamily="34" charset="0"/>
              </a:rPr>
              <a:t>i</a:t>
            </a:r>
            <a:r>
              <a:rPr lang="en-US" sz="2400">
                <a:latin typeface="Calibri" pitchFamily="34" charset="0"/>
              </a:rPr>
              <a:t> at Site S</a:t>
            </a:r>
            <a:r>
              <a:rPr lang="en-US" sz="2400" baseline="-25000">
                <a:latin typeface="Calibri" pitchFamily="34" charset="0"/>
              </a:rPr>
              <a:t>j</a:t>
            </a:r>
            <a:r>
              <a:rPr lang="en-US" sz="2400">
                <a:latin typeface="Calibri" pitchFamily="34" charset="0"/>
              </a:rPr>
              <a:t> from time t</a:t>
            </a:r>
            <a:r>
              <a:rPr lang="en-US" sz="2400" baseline="-25000">
                <a:latin typeface="Calibri" pitchFamily="34" charset="0"/>
              </a:rPr>
              <a:t>1</a:t>
            </a:r>
            <a:r>
              <a:rPr lang="en-US" sz="2400">
                <a:latin typeface="Calibri" pitchFamily="34" charset="0"/>
              </a:rPr>
              <a:t> to time t</a:t>
            </a:r>
            <a:r>
              <a:rPr lang="en-US" sz="2400" baseline="-25000">
                <a:latin typeface="Calibri" pitchFamily="34" charset="0"/>
              </a:rPr>
              <a:t>2</a:t>
            </a:r>
          </a:p>
        </p:txBody>
      </p:sp>
    </p:spTree>
    <p:extLst>
      <p:ext uri="{BB962C8B-B14F-4D97-AF65-F5344CB8AC3E}">
        <p14:creationId xmlns:p14="http://schemas.microsoft.com/office/powerpoint/2010/main" val="427741492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3756</TotalTime>
  <Words>946</Words>
  <Application>Microsoft Office PowerPoint</Application>
  <PresentationFormat>On-screen Show (4:3)</PresentationFormat>
  <Paragraphs>232</Paragraphs>
  <Slides>22</Slides>
  <Notes>4</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Introduction to HydroServer and the Observations Data Model (ODM)   </vt:lpstr>
      <vt:lpstr>CUAHSI HIS</vt:lpstr>
      <vt:lpstr>HydroServer Goals</vt:lpstr>
      <vt:lpstr>PowerPoint Presentation</vt:lpstr>
      <vt:lpstr>HydroServer Regions</vt:lpstr>
      <vt:lpstr>Observations Data Model (ODM)</vt:lpstr>
      <vt:lpstr>PowerPoint Presentation</vt:lpstr>
      <vt:lpstr>What are the basic attributes to be associated with each single data value and how can these best be organized?</vt:lpstr>
      <vt:lpstr>Data Series – Metadata Description</vt:lpstr>
      <vt:lpstr>Series Catalog</vt:lpstr>
      <vt:lpstr>PowerPoint Presentation</vt:lpstr>
      <vt:lpstr>Loading Data into ODM</vt:lpstr>
      <vt:lpstr>Managing Data Within ODM - ODM Tools</vt:lpstr>
      <vt:lpstr>PowerPoint Presentation</vt:lpstr>
      <vt:lpstr>Publication of Geospatial (GIS) Datasets</vt:lpstr>
      <vt:lpstr>Data Presentation Via a Map Interface</vt:lpstr>
      <vt:lpstr>Data Preview, Visualization, and Analysis Time Series Analyst</vt:lpstr>
      <vt:lpstr>HydroServer Website</vt:lpstr>
      <vt:lpstr>HydroServer Capabilities Database</vt:lpstr>
      <vt:lpstr>HydroServer Capabilities Web Service</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INRA Constellation of Experimental Watersheds:  Cyberinfrastructure to Support Publication of Water Resources Data</dc:title>
  <dc:creator>Jeff Horsburgh</dc:creator>
  <cp:lastModifiedBy>Jeff Horsburgh</cp:lastModifiedBy>
  <cp:revision>183</cp:revision>
  <dcterms:created xsi:type="dcterms:W3CDTF">2009-03-30T15:14:51Z</dcterms:created>
  <dcterms:modified xsi:type="dcterms:W3CDTF">2012-04-26T20:41:09Z</dcterms:modified>
</cp:coreProperties>
</file>